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595" r:id="rId5"/>
    <p:sldId id="596" r:id="rId6"/>
    <p:sldId id="597" r:id="rId7"/>
    <p:sldId id="598" r:id="rId8"/>
    <p:sldId id="599" r:id="rId9"/>
    <p:sldId id="600" r:id="rId10"/>
    <p:sldId id="601" r:id="rId11"/>
    <p:sldId id="602" r:id="rId12"/>
    <p:sldId id="603" r:id="rId13"/>
    <p:sldId id="604" r:id="rId14"/>
    <p:sldId id="605"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E0E88C-618D-4828-929E-32A9DBBEBA0D}" v="92" dt="2023-11-21T15:18:35.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93923-5DC2-4395-A67E-1030AF7B5067}" type="datetimeFigureOut">
              <a:rPr lang="fi-FI" smtClean="0"/>
              <a:t>21.11.2023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7EEA5-19D8-4261-B884-2E50A6E8CB51}" type="slidenum">
              <a:rPr lang="fi-FI" smtClean="0"/>
              <a:t>‹#›</a:t>
            </a:fld>
            <a:endParaRPr lang="fi-FI"/>
          </a:p>
        </p:txBody>
      </p:sp>
    </p:spTree>
    <p:extLst>
      <p:ext uri="{BB962C8B-B14F-4D97-AF65-F5344CB8AC3E}">
        <p14:creationId xmlns:p14="http://schemas.microsoft.com/office/powerpoint/2010/main" val="374467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609601" y="1541900"/>
            <a:ext cx="10250825" cy="1862187"/>
          </a:xfrm>
          <a:prstGeom prst="rect">
            <a:avLst/>
          </a:prstGeom>
        </p:spPr>
        <p:txBody>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Subtitle 2"/>
          <p:cNvSpPr>
            <a:spLocks noGrp="1"/>
          </p:cNvSpPr>
          <p:nvPr>
            <p:ph type="subTitle" idx="1"/>
          </p:nvPr>
        </p:nvSpPr>
        <p:spPr>
          <a:xfrm>
            <a:off x="609601" y="3453920"/>
            <a:ext cx="9519615" cy="1752600"/>
          </a:xfrm>
          <a:prstGeom prst="rect">
            <a:avLst/>
          </a:prstGeom>
        </p:spPr>
        <p:txBody>
          <a:bodyPr/>
          <a:lstStyle>
            <a:lvl1pPr marL="0" indent="0" algn="l">
              <a:buNone/>
              <a:defRPr>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
        <p:nvSpPr>
          <p:cNvPr id="4" name="Date Placeholder 3"/>
          <p:cNvSpPr>
            <a:spLocks noGrp="1"/>
          </p:cNvSpPr>
          <p:nvPr>
            <p:ph type="dt" sz="half" idx="2"/>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5" name="Footer Placeholder 4"/>
          <p:cNvSpPr>
            <a:spLocks noGrp="1"/>
          </p:cNvSpPr>
          <p:nvPr>
            <p:ph type="ftr" sz="quarter" idx="3"/>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138401173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endParaRPr lang="fi-FI" dirty="0"/>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10"/>
          </p:nvPr>
        </p:nvSpPr>
        <p:spPr/>
        <p:txBody>
          <a:bodyPr/>
          <a:lstStyle/>
          <a:p>
            <a:fld id="{23B9C68D-0592-984D-9BF6-93570C951548}" type="datetimeFigureOut">
              <a:rPr lang="fi-FI" smtClean="0"/>
              <a:pPr/>
              <a:t>21.11.2023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661C9F5-BAA4-2948-9272-B1086A2EBE75}" type="slidenum">
              <a:rPr lang="fi-FI" smtClean="0"/>
              <a:pPr/>
              <a:t>‹#›</a:t>
            </a:fld>
            <a:endParaRPr lang="fi-FI"/>
          </a:p>
        </p:txBody>
      </p:sp>
    </p:spTree>
    <p:extLst>
      <p:ext uri="{BB962C8B-B14F-4D97-AF65-F5344CB8AC3E}">
        <p14:creationId xmlns:p14="http://schemas.microsoft.com/office/powerpoint/2010/main" val="284620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1703391"/>
            <a:ext cx="9350279" cy="4525963"/>
          </a:xfrm>
          <a:prstGeom prst="rect">
            <a:avLst/>
          </a:prstGeom>
        </p:spPr>
        <p:txBody>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7" name="Title Placeholder 1"/>
          <p:cNvSpPr>
            <a:spLocks noGrp="1"/>
          </p:cNvSpPr>
          <p:nvPr>
            <p:ph type="title"/>
          </p:nvPr>
        </p:nvSpPr>
        <p:spPr>
          <a:xfrm>
            <a:off x="609602" y="223217"/>
            <a:ext cx="10235431" cy="1217519"/>
          </a:xfrm>
          <a:prstGeom prst="rect">
            <a:avLst/>
          </a:prstGeom>
        </p:spPr>
        <p:txBody>
          <a:bodyPr vert="horz" lIns="0" tIns="0" rIns="0" bIns="0" rtlCol="0" anchor="b" anchorCtr="0">
            <a:norm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8" name="Date Placeholder 3"/>
          <p:cNvSpPr>
            <a:spLocks noGrp="1"/>
          </p:cNvSpPr>
          <p:nvPr>
            <p:ph type="dt" sz="half" idx="2"/>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9" name="Footer Placeholder 4"/>
          <p:cNvSpPr>
            <a:spLocks noGrp="1"/>
          </p:cNvSpPr>
          <p:nvPr>
            <p:ph type="ftr" sz="quarter" idx="3"/>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4255361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8264" y="2906713"/>
            <a:ext cx="9333921" cy="1500187"/>
          </a:xfrm>
          <a:prstGeom prst="rect">
            <a:avLst/>
          </a:prstGeom>
        </p:spPr>
        <p:txBody>
          <a:bodyPr anchor="b"/>
          <a:lstStyle>
            <a:lvl1pPr marL="0" indent="0">
              <a:buNone/>
              <a:defRPr sz="2000">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fi-FI"/>
              <a:t>Click to edit Master text styles</a:t>
            </a:r>
          </a:p>
        </p:txBody>
      </p:sp>
      <p:sp>
        <p:nvSpPr>
          <p:cNvPr id="7" name="Title 1"/>
          <p:cNvSpPr>
            <a:spLocks noGrp="1"/>
          </p:cNvSpPr>
          <p:nvPr>
            <p:ph type="ctrTitle"/>
          </p:nvPr>
        </p:nvSpPr>
        <p:spPr>
          <a:xfrm>
            <a:off x="609602" y="4406904"/>
            <a:ext cx="9342581" cy="1862187"/>
          </a:xfrm>
          <a:prstGeom prst="rect">
            <a:avLst/>
          </a:prstGeom>
        </p:spPr>
        <p:txBody>
          <a:bodyPr anchor="t" anchorCtr="0"/>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8" name="Date Placeholder 3"/>
          <p:cNvSpPr>
            <a:spLocks noGrp="1"/>
          </p:cNvSpPr>
          <p:nvPr>
            <p:ph type="dt" sz="half" idx="2"/>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9" name="Footer Placeholder 4"/>
          <p:cNvSpPr>
            <a:spLocks noGrp="1"/>
          </p:cNvSpPr>
          <p:nvPr>
            <p:ph type="ftr" sz="quarter" idx="3"/>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2911141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0"/>
          </p:nvPr>
        </p:nvSpPr>
        <p:spPr>
          <a:xfrm>
            <a:off x="609601" y="1699496"/>
            <a:ext cx="4700931" cy="4618952"/>
          </a:xfrm>
        </p:spPr>
        <p:txBody>
          <a:bodyPr/>
          <a:lstStyle>
            <a:lvl1pPr>
              <a:defRPr sz="1900"/>
            </a:lvl1pPr>
            <a:lvl2pPr>
              <a:defRPr sz="1600"/>
            </a:lvl2pPr>
            <a:lvl3pPr>
              <a:defRPr sz="1500"/>
            </a:lvl3pPr>
            <a:lvl4pPr>
              <a:defRPr sz="1300"/>
            </a:lvl4pPr>
            <a:lvl5pPr>
              <a:defRPr sz="1300"/>
            </a:lvl5pPr>
            <a:lvl6pPr>
              <a:defRPr sz="1800"/>
            </a:lvl6pPr>
            <a:lvl7pPr>
              <a:defRPr sz="1800"/>
            </a:lvl7pPr>
            <a:lvl8pPr>
              <a:defRPr sz="1800"/>
            </a:lvl8pPr>
            <a:lvl9pPr>
              <a:defRPr sz="1800"/>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0" name="Content Placeholder 3"/>
          <p:cNvSpPr>
            <a:spLocks noGrp="1"/>
          </p:cNvSpPr>
          <p:nvPr>
            <p:ph sz="half" idx="11"/>
          </p:nvPr>
        </p:nvSpPr>
        <p:spPr>
          <a:xfrm>
            <a:off x="5481781" y="1692568"/>
            <a:ext cx="4700931" cy="4618952"/>
          </a:xfrm>
        </p:spPr>
        <p:txBody>
          <a:bodyPr/>
          <a:lstStyle>
            <a:lvl1pPr>
              <a:defRPr sz="1900"/>
            </a:lvl1pPr>
            <a:lvl2pPr>
              <a:defRPr sz="1600"/>
            </a:lvl2pPr>
            <a:lvl3pPr>
              <a:defRPr sz="1500"/>
            </a:lvl3pPr>
            <a:lvl4pPr>
              <a:defRPr sz="1300"/>
            </a:lvl4pPr>
            <a:lvl5pPr>
              <a:defRPr sz="1300"/>
            </a:lvl5pPr>
            <a:lvl6pPr>
              <a:defRPr sz="1800"/>
            </a:lvl6pPr>
            <a:lvl7pPr>
              <a:defRPr sz="1800"/>
            </a:lvl7pPr>
            <a:lvl8pPr>
              <a:defRPr sz="1800"/>
            </a:lvl8pPr>
            <a:lvl9pPr>
              <a:defRPr sz="1800"/>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1" name="Title Placeholder 1"/>
          <p:cNvSpPr>
            <a:spLocks noGrp="1"/>
          </p:cNvSpPr>
          <p:nvPr>
            <p:ph type="title"/>
          </p:nvPr>
        </p:nvSpPr>
        <p:spPr>
          <a:xfrm>
            <a:off x="609602" y="223217"/>
            <a:ext cx="10235431" cy="1217519"/>
          </a:xfrm>
          <a:prstGeom prst="rect">
            <a:avLst/>
          </a:prstGeom>
        </p:spPr>
        <p:txBody>
          <a:bodyPr vert="horz" lIns="0" tIns="0" rIns="0" bIns="0" rtlCol="0" anchor="b" anchorCtr="0">
            <a:norm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2" name="Date Placeholder 3"/>
          <p:cNvSpPr>
            <a:spLocks noGrp="1"/>
          </p:cNvSpPr>
          <p:nvPr>
            <p:ph type="dt" sz="half" idx="2"/>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13" name="Footer Placeholder 4"/>
          <p:cNvSpPr>
            <a:spLocks noGrp="1"/>
          </p:cNvSpPr>
          <p:nvPr>
            <p:ph type="ftr" sz="quarter" idx="3"/>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14"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5258937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609603" y="1604392"/>
            <a:ext cx="4700932" cy="639763"/>
          </a:xfrm>
        </p:spPr>
        <p:txBody>
          <a:bodyPr anchor="b">
            <a:normAutofit/>
          </a:bodyPr>
          <a:lstStyle>
            <a:lvl1pPr marL="0" indent="0">
              <a:buNone/>
              <a:defRPr sz="1800" b="0" i="1">
                <a:solidFill>
                  <a:srgbClr val="FDC600"/>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
        <p:nvSpPr>
          <p:cNvPr id="11" name="Text Placeholder 4"/>
          <p:cNvSpPr>
            <a:spLocks noGrp="1"/>
          </p:cNvSpPr>
          <p:nvPr>
            <p:ph type="body" sz="quarter" idx="3"/>
          </p:nvPr>
        </p:nvSpPr>
        <p:spPr>
          <a:xfrm>
            <a:off x="5481783" y="1604392"/>
            <a:ext cx="4862944" cy="639763"/>
          </a:xfrm>
        </p:spPr>
        <p:txBody>
          <a:bodyPr anchor="b">
            <a:normAutofit/>
          </a:bodyPr>
          <a:lstStyle>
            <a:lvl1pPr marL="0" indent="0">
              <a:buNone/>
              <a:defRPr sz="1800" b="0" i="1">
                <a:solidFill>
                  <a:srgbClr val="FDC600"/>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
        <p:nvSpPr>
          <p:cNvPr id="12" name="Content Placeholder 2"/>
          <p:cNvSpPr>
            <a:spLocks noGrp="1"/>
          </p:cNvSpPr>
          <p:nvPr>
            <p:ph sz="half" idx="10"/>
          </p:nvPr>
        </p:nvSpPr>
        <p:spPr>
          <a:xfrm>
            <a:off x="609601" y="2447643"/>
            <a:ext cx="4700931" cy="3863877"/>
          </a:xfrm>
        </p:spPr>
        <p:txBody>
          <a:bodyPr/>
          <a:lstStyle>
            <a:lvl1pPr>
              <a:defRPr sz="1800"/>
            </a:lvl1pPr>
            <a:lvl2pPr>
              <a:defRPr sz="1500"/>
            </a:lvl2pPr>
            <a:lvl3pPr>
              <a:defRPr sz="1400"/>
            </a:lvl3pPr>
            <a:lvl4pPr>
              <a:defRPr sz="1300"/>
            </a:lvl4pPr>
            <a:lvl5pPr>
              <a:defRPr sz="1300"/>
            </a:lvl5pPr>
            <a:lvl6pPr>
              <a:defRPr sz="1800"/>
            </a:lvl6pPr>
            <a:lvl7pPr>
              <a:defRPr sz="1800"/>
            </a:lvl7pPr>
            <a:lvl8pPr>
              <a:defRPr sz="1800"/>
            </a:lvl8pPr>
            <a:lvl9pPr>
              <a:defRPr sz="1800"/>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3" name="Content Placeholder 3"/>
          <p:cNvSpPr>
            <a:spLocks noGrp="1"/>
          </p:cNvSpPr>
          <p:nvPr>
            <p:ph sz="half" idx="2"/>
          </p:nvPr>
        </p:nvSpPr>
        <p:spPr>
          <a:xfrm>
            <a:off x="5481781" y="2447639"/>
            <a:ext cx="4700931" cy="3863876"/>
          </a:xfrm>
        </p:spPr>
        <p:txBody>
          <a:bodyPr/>
          <a:lstStyle>
            <a:lvl1pPr>
              <a:defRPr sz="1800"/>
            </a:lvl1pPr>
            <a:lvl2pPr>
              <a:defRPr sz="1500"/>
            </a:lvl2pPr>
            <a:lvl3pPr>
              <a:defRPr sz="1400"/>
            </a:lvl3pPr>
            <a:lvl4pPr>
              <a:defRPr sz="1300"/>
            </a:lvl4pPr>
            <a:lvl5pPr>
              <a:defRPr sz="1300"/>
            </a:lvl5pPr>
            <a:lvl6pPr>
              <a:defRPr sz="1800"/>
            </a:lvl6pPr>
            <a:lvl7pPr>
              <a:defRPr sz="1800"/>
            </a:lvl7pPr>
            <a:lvl8pPr>
              <a:defRPr sz="1800"/>
            </a:lvl8pPr>
            <a:lvl9pPr>
              <a:defRPr sz="1800"/>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4" name="Title Placeholder 1"/>
          <p:cNvSpPr>
            <a:spLocks noGrp="1"/>
          </p:cNvSpPr>
          <p:nvPr>
            <p:ph type="title"/>
          </p:nvPr>
        </p:nvSpPr>
        <p:spPr>
          <a:xfrm>
            <a:off x="609602" y="223217"/>
            <a:ext cx="10235431" cy="1217519"/>
          </a:xfrm>
          <a:prstGeom prst="rect">
            <a:avLst/>
          </a:prstGeom>
        </p:spPr>
        <p:txBody>
          <a:bodyPr vert="horz" lIns="0" tIns="0" rIns="0" bIns="0" rtlCol="0" anchor="b" anchorCtr="0">
            <a:norm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5" name="Date Placeholder 3"/>
          <p:cNvSpPr>
            <a:spLocks noGrp="1"/>
          </p:cNvSpPr>
          <p:nvPr>
            <p:ph type="dt" sz="half" idx="11"/>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16" name="Footer Placeholder 4"/>
          <p:cNvSpPr>
            <a:spLocks noGrp="1"/>
          </p:cNvSpPr>
          <p:nvPr>
            <p:ph type="ftr" sz="quarter" idx="12"/>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17"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4097672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39"/>
            <a:ext cx="10235431" cy="1143000"/>
          </a:xfrm>
          <a:prstGeom prst="rect">
            <a:avLst/>
          </a:prstGeom>
        </p:spPr>
        <p:txBody>
          <a:bodyPr/>
          <a:lstStyle/>
          <a:p>
            <a:r>
              <a:rPr lang="fi-FI"/>
              <a:t>Click to edit Master title style</a:t>
            </a:r>
            <a:endParaRPr lang="en-US"/>
          </a:p>
        </p:txBody>
      </p:sp>
      <p:sp>
        <p:nvSpPr>
          <p:cNvPr id="10" name="Date Placeholder 3"/>
          <p:cNvSpPr>
            <a:spLocks noGrp="1"/>
          </p:cNvSpPr>
          <p:nvPr>
            <p:ph type="dt" sz="half" idx="2"/>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11" name="Footer Placeholder 4"/>
          <p:cNvSpPr>
            <a:spLocks noGrp="1"/>
          </p:cNvSpPr>
          <p:nvPr>
            <p:ph type="ftr" sz="quarter" idx="3"/>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12"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84564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6" name="Footer Placeholder 4"/>
          <p:cNvSpPr>
            <a:spLocks noGrp="1"/>
          </p:cNvSpPr>
          <p:nvPr>
            <p:ph type="ftr" sz="quarter" idx="3"/>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7"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42267947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609605" y="273055"/>
            <a:ext cx="3577551" cy="1162051"/>
          </a:xfrm>
          <a:prstGeom prst="rect">
            <a:avLst/>
          </a:prstGeom>
        </p:spPr>
        <p:txBody>
          <a:bodyPr anchor="b"/>
          <a:lstStyle>
            <a:lvl1pPr algn="l">
              <a:defRPr sz="2000" b="1"/>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9" name="Content Placeholder 2"/>
          <p:cNvSpPr>
            <a:spLocks noGrp="1"/>
          </p:cNvSpPr>
          <p:nvPr>
            <p:ph idx="1"/>
          </p:nvPr>
        </p:nvSpPr>
        <p:spPr>
          <a:xfrm>
            <a:off x="4371879" y="273056"/>
            <a:ext cx="5649577" cy="5853113"/>
          </a:xfrm>
        </p:spPr>
        <p:txBody>
          <a:bodyPr/>
          <a:lstStyle>
            <a:lvl1pPr>
              <a:defRPr sz="1900"/>
            </a:lvl1pPr>
            <a:lvl2pPr>
              <a:defRPr sz="1600"/>
            </a:lvl2pPr>
            <a:lvl3pPr>
              <a:defRPr sz="1500"/>
            </a:lvl3pPr>
            <a:lvl4pPr>
              <a:defRPr sz="1300"/>
            </a:lvl4pPr>
            <a:lvl5pPr>
              <a:defRPr sz="1300"/>
            </a:lvl5pPr>
            <a:lvl6pPr>
              <a:defRPr sz="2000"/>
            </a:lvl6pPr>
            <a:lvl7pPr>
              <a:defRPr sz="2000"/>
            </a:lvl7pPr>
            <a:lvl8pPr>
              <a:defRPr sz="2000"/>
            </a:lvl8pPr>
            <a:lvl9pPr>
              <a:defRPr sz="2000"/>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0" name="Text Placeholder 3"/>
          <p:cNvSpPr>
            <a:spLocks noGrp="1"/>
          </p:cNvSpPr>
          <p:nvPr>
            <p:ph type="body" sz="half" idx="2"/>
          </p:nvPr>
        </p:nvSpPr>
        <p:spPr>
          <a:xfrm>
            <a:off x="609606" y="1585577"/>
            <a:ext cx="3577551" cy="4540588"/>
          </a:xfrm>
        </p:spPr>
        <p:txBody>
          <a:bodyPr>
            <a:normAutofit/>
          </a:bodyPr>
          <a:lstStyle>
            <a:lvl1pPr marL="0" indent="0">
              <a:buNone/>
              <a:defRPr sz="13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p:txBody>
      </p:sp>
      <p:sp>
        <p:nvSpPr>
          <p:cNvPr id="11" name="Date Placeholder 3"/>
          <p:cNvSpPr>
            <a:spLocks noGrp="1"/>
          </p:cNvSpPr>
          <p:nvPr>
            <p:ph type="dt" sz="half" idx="10"/>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12" name="Footer Placeholder 4"/>
          <p:cNvSpPr>
            <a:spLocks noGrp="1"/>
          </p:cNvSpPr>
          <p:nvPr>
            <p:ph type="ftr" sz="quarter" idx="3"/>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13"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111892851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850930" y="4800604"/>
            <a:ext cx="7654828" cy="566739"/>
          </a:xfrm>
          <a:prstGeom prst="rect">
            <a:avLst/>
          </a:prstGeom>
        </p:spPr>
        <p:txBody>
          <a:bodyPr anchor="b"/>
          <a:lstStyle>
            <a:lvl1pPr algn="l">
              <a:defRPr sz="2000" b="1"/>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9" name="Picture Placeholder 2"/>
          <p:cNvSpPr>
            <a:spLocks noGrp="1"/>
          </p:cNvSpPr>
          <p:nvPr>
            <p:ph type="pic" idx="1"/>
          </p:nvPr>
        </p:nvSpPr>
        <p:spPr>
          <a:xfrm>
            <a:off x="1850930" y="612775"/>
            <a:ext cx="7654828"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fi-FI" dirty="0"/>
              <a:t>Drag </a:t>
            </a:r>
            <a:r>
              <a:rPr lang="fi-FI" dirty="0" err="1"/>
              <a:t>picture</a:t>
            </a:r>
            <a:r>
              <a:rPr lang="fi-FI" dirty="0"/>
              <a:t> to </a:t>
            </a:r>
            <a:r>
              <a:rPr lang="fi-FI" dirty="0" err="1"/>
              <a:t>placeholder</a:t>
            </a:r>
            <a:r>
              <a:rPr lang="fi-FI" dirty="0"/>
              <a:t> </a:t>
            </a:r>
            <a:r>
              <a:rPr lang="fi-FI" dirty="0" err="1"/>
              <a:t>or</a:t>
            </a:r>
            <a:r>
              <a:rPr lang="fi-FI" dirty="0"/>
              <a:t> </a:t>
            </a:r>
            <a:r>
              <a:rPr lang="fi-FI" dirty="0" err="1"/>
              <a:t>click</a:t>
            </a:r>
            <a:r>
              <a:rPr lang="fi-FI" dirty="0"/>
              <a:t> </a:t>
            </a:r>
            <a:r>
              <a:rPr lang="fi-FI" dirty="0" err="1"/>
              <a:t>icon</a:t>
            </a:r>
            <a:r>
              <a:rPr lang="fi-FI" dirty="0"/>
              <a:t> to </a:t>
            </a:r>
            <a:r>
              <a:rPr lang="fi-FI" dirty="0" err="1"/>
              <a:t>add</a:t>
            </a:r>
            <a:endParaRPr lang="en-US" dirty="0"/>
          </a:p>
        </p:txBody>
      </p:sp>
      <p:sp>
        <p:nvSpPr>
          <p:cNvPr id="10" name="Text Placeholder 3"/>
          <p:cNvSpPr>
            <a:spLocks noGrp="1"/>
          </p:cNvSpPr>
          <p:nvPr>
            <p:ph type="body" sz="half" idx="2"/>
          </p:nvPr>
        </p:nvSpPr>
        <p:spPr>
          <a:xfrm>
            <a:off x="1850930" y="5367343"/>
            <a:ext cx="7654828" cy="804861"/>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fi-FI"/>
              <a:t>Click to edit Master text styles</a:t>
            </a:r>
          </a:p>
        </p:txBody>
      </p:sp>
      <p:sp>
        <p:nvSpPr>
          <p:cNvPr id="11" name="Date Placeholder 3"/>
          <p:cNvSpPr>
            <a:spLocks noGrp="1"/>
          </p:cNvSpPr>
          <p:nvPr>
            <p:ph type="dt" sz="half" idx="10"/>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12" name="Footer Placeholder 4"/>
          <p:cNvSpPr>
            <a:spLocks noGrp="1"/>
          </p:cNvSpPr>
          <p:nvPr>
            <p:ph type="ftr" sz="quarter" idx="3"/>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13"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329771114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12" cstate="email">
            <a:extLst>
              <a:ext uri="{28A0092B-C50C-407E-A947-70E740481C1C}">
                <a14:useLocalDpi xmlns:a14="http://schemas.microsoft.com/office/drawing/2010/main" val="0"/>
              </a:ext>
            </a:extLst>
          </a:blip>
          <a:srcRect l="79217"/>
          <a:stretch/>
        </p:blipFill>
        <p:spPr>
          <a:xfrm>
            <a:off x="9658155" y="0"/>
            <a:ext cx="2533844" cy="6858000"/>
          </a:xfrm>
          <a:prstGeom prst="rect">
            <a:avLst/>
          </a:prstGeom>
        </p:spPr>
      </p:pic>
      <p:pic>
        <p:nvPicPr>
          <p:cNvPr id="9" name="Picture 8" descr="machinery_logo_nega.pdf"/>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06300" y="6095422"/>
            <a:ext cx="1624059" cy="535033"/>
          </a:xfrm>
          <a:prstGeom prst="rect">
            <a:avLst/>
          </a:prstGeom>
        </p:spPr>
      </p:pic>
      <p:sp>
        <p:nvSpPr>
          <p:cNvPr id="14" name="Text Placeholder 2"/>
          <p:cNvSpPr>
            <a:spLocks noGrp="1"/>
          </p:cNvSpPr>
          <p:nvPr>
            <p:ph type="body" idx="1"/>
          </p:nvPr>
        </p:nvSpPr>
        <p:spPr>
          <a:xfrm>
            <a:off x="609602" y="1703391"/>
            <a:ext cx="9350279" cy="4525963"/>
          </a:xfrm>
          <a:prstGeom prst="rect">
            <a:avLst/>
          </a:prstGeom>
        </p:spPr>
        <p:txBody>
          <a:bodyPr vert="horz" lIns="0" tIns="0" rIns="36000" bIns="0" rtlCol="0">
            <a:norm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Title Placeholder 1"/>
          <p:cNvSpPr>
            <a:spLocks noGrp="1"/>
          </p:cNvSpPr>
          <p:nvPr>
            <p:ph type="title"/>
          </p:nvPr>
        </p:nvSpPr>
        <p:spPr>
          <a:xfrm>
            <a:off x="609602" y="223217"/>
            <a:ext cx="10235431" cy="1217519"/>
          </a:xfrm>
          <a:prstGeom prst="rect">
            <a:avLst/>
          </a:prstGeom>
        </p:spPr>
        <p:txBody>
          <a:bodyPr vert="horz" lIns="0" tIns="0" rIns="0" bIns="0" rtlCol="0" anchor="b" anchorCtr="0">
            <a:norm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5" name="Date Placeholder 3"/>
          <p:cNvSpPr>
            <a:spLocks noGrp="1"/>
          </p:cNvSpPr>
          <p:nvPr>
            <p:ph type="dt" sz="half" idx="2"/>
          </p:nvPr>
        </p:nvSpPr>
        <p:spPr>
          <a:xfrm>
            <a:off x="8374303" y="6356355"/>
            <a:ext cx="1283855" cy="366183"/>
          </a:xfrm>
          <a:prstGeom prst="rect">
            <a:avLst/>
          </a:prstGeom>
        </p:spPr>
        <p:txBody>
          <a:bodyPr vert="horz" lIns="0" tIns="0" rIns="0" bIns="0" rtlCol="0" anchor="ctr"/>
          <a:lstStyle>
            <a:lvl1pPr algn="l">
              <a:defRPr sz="1000" b="1" i="0">
                <a:solidFill>
                  <a:srgbClr val="FDC600"/>
                </a:solidFill>
                <a:latin typeface="Arial"/>
                <a:cs typeface="Arial"/>
              </a:defRPr>
            </a:lvl1pPr>
          </a:lstStyle>
          <a:p>
            <a:pPr algn="r"/>
            <a:fld id="{B80B2039-161C-0947-8FCA-D94E5815F5AF}" type="datetimeFigureOut">
              <a:rPr lang="en-US" smtClean="0"/>
              <a:pPr algn="r"/>
              <a:t>11/21/2023</a:t>
            </a:fld>
            <a:endParaRPr lang="en-US" dirty="0"/>
          </a:p>
        </p:txBody>
      </p:sp>
      <p:sp>
        <p:nvSpPr>
          <p:cNvPr id="16" name="Footer Placeholder 4"/>
          <p:cNvSpPr>
            <a:spLocks noGrp="1"/>
          </p:cNvSpPr>
          <p:nvPr>
            <p:ph type="ftr" sz="quarter" idx="3"/>
          </p:nvPr>
        </p:nvSpPr>
        <p:spPr>
          <a:xfrm>
            <a:off x="609602" y="6356355"/>
            <a:ext cx="7764703" cy="366183"/>
          </a:xfrm>
          <a:prstGeom prst="rect">
            <a:avLst/>
          </a:prstGeom>
        </p:spPr>
        <p:txBody>
          <a:bodyPr vert="horz" lIns="0" tIns="0" rIns="0" bIns="0" rtlCol="0" anchor="ctr"/>
          <a:lstStyle>
            <a:lvl1pPr algn="ctr">
              <a:defRPr sz="1000" b="0" i="0">
                <a:solidFill>
                  <a:schemeClr val="bg1"/>
                </a:solidFill>
                <a:latin typeface="Arial"/>
                <a:cs typeface="Arial"/>
              </a:defRPr>
            </a:lvl1pPr>
          </a:lstStyle>
          <a:p>
            <a:endParaRPr lang="en-US" dirty="0">
              <a:solidFill>
                <a:srgbClr val="000000"/>
              </a:solidFill>
            </a:endParaRPr>
          </a:p>
        </p:txBody>
      </p:sp>
      <p:sp>
        <p:nvSpPr>
          <p:cNvPr id="17" name="Slide Number Placeholder 5"/>
          <p:cNvSpPr>
            <a:spLocks noGrp="1"/>
          </p:cNvSpPr>
          <p:nvPr>
            <p:ph type="sldNum" sz="quarter" idx="4"/>
          </p:nvPr>
        </p:nvSpPr>
        <p:spPr>
          <a:xfrm>
            <a:off x="55421" y="6356355"/>
            <a:ext cx="491067" cy="366183"/>
          </a:xfrm>
          <a:prstGeom prst="rect">
            <a:avLst/>
          </a:prstGeom>
        </p:spPr>
        <p:txBody>
          <a:bodyPr vert="horz" lIns="0" tIns="0" rIns="0" bIns="0" rtlCol="0" anchor="ctr"/>
          <a:lstStyle>
            <a:lvl1pPr algn="ctr">
              <a:defRPr sz="1000" b="1" i="0">
                <a:solidFill>
                  <a:srgbClr val="FDC600"/>
                </a:solidFill>
                <a:latin typeface="Arial"/>
                <a:cs typeface="Arial"/>
              </a:defRPr>
            </a:lvl1pPr>
          </a:lstStyle>
          <a:p>
            <a:fld id="{7CF84559-C753-DF45-8A65-1CA69F892DA6}" type="slidenum">
              <a:rPr lang="en-US" smtClean="0"/>
              <a:pPr/>
              <a:t>‹#›</a:t>
            </a:fld>
            <a:endParaRPr lang="en-US" dirty="0"/>
          </a:p>
        </p:txBody>
      </p:sp>
    </p:spTree>
    <p:extLst>
      <p:ext uri="{BB962C8B-B14F-4D97-AF65-F5344CB8AC3E}">
        <p14:creationId xmlns:p14="http://schemas.microsoft.com/office/powerpoint/2010/main" val="15436909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xStyles>
    <p:titleStyle>
      <a:lvl1pPr algn="l" defTabSz="914378" rtl="0" eaLnBrk="1" latinLnBrk="0" hangingPunct="1">
        <a:spcBef>
          <a:spcPct val="0"/>
        </a:spcBef>
        <a:buNone/>
        <a:defRPr sz="2600" b="1" kern="1200" cap="all" spc="-80">
          <a:solidFill>
            <a:srgbClr val="FDC600"/>
          </a:solidFill>
          <a:latin typeface="Arial"/>
          <a:ea typeface="+mj-ea"/>
          <a:cs typeface="Arial"/>
        </a:defRPr>
      </a:lvl1pPr>
    </p:titleStyle>
    <p:bodyStyle>
      <a:lvl1pPr marL="342892" indent="-342892" algn="l" defTabSz="914378" rtl="0" eaLnBrk="1" latinLnBrk="0" hangingPunct="1">
        <a:lnSpc>
          <a:spcPct val="85000"/>
        </a:lnSpc>
        <a:spcBef>
          <a:spcPts val="800"/>
        </a:spcBef>
        <a:buSzPct val="112000"/>
        <a:buFontTx/>
        <a:buBlip>
          <a:blip r:embed="rId14"/>
        </a:buBlip>
        <a:defRPr sz="1900" kern="1200" spc="-30">
          <a:solidFill>
            <a:schemeClr val="bg1"/>
          </a:solidFill>
          <a:latin typeface="Arial"/>
          <a:ea typeface="+mn-ea"/>
          <a:cs typeface="+mn-cs"/>
        </a:defRPr>
      </a:lvl1pPr>
      <a:lvl2pPr marL="742931" indent="-285743" algn="l" defTabSz="914378" rtl="0" eaLnBrk="1" latinLnBrk="0" hangingPunct="1">
        <a:lnSpc>
          <a:spcPct val="85000"/>
        </a:lnSpc>
        <a:spcBef>
          <a:spcPts val="800"/>
        </a:spcBef>
        <a:buFont typeface="Arial" pitchFamily="34" charset="0"/>
        <a:buChar char="–"/>
        <a:defRPr sz="1600" kern="1200" spc="-30">
          <a:solidFill>
            <a:schemeClr val="bg1"/>
          </a:solidFill>
          <a:latin typeface="Arial"/>
          <a:ea typeface="+mn-ea"/>
          <a:cs typeface="+mn-cs"/>
        </a:defRPr>
      </a:lvl2pPr>
      <a:lvl3pPr marL="1142972" indent="-228594" algn="l" defTabSz="914378" rtl="0" eaLnBrk="1" latinLnBrk="0" hangingPunct="1">
        <a:lnSpc>
          <a:spcPct val="85000"/>
        </a:lnSpc>
        <a:spcBef>
          <a:spcPts val="800"/>
        </a:spcBef>
        <a:buFont typeface="Arial" pitchFamily="34" charset="0"/>
        <a:buChar char="•"/>
        <a:defRPr sz="1500" kern="1200" spc="-30">
          <a:solidFill>
            <a:schemeClr val="bg1"/>
          </a:solidFill>
          <a:latin typeface="Arial"/>
          <a:ea typeface="+mn-ea"/>
          <a:cs typeface="+mn-cs"/>
        </a:defRPr>
      </a:lvl3pPr>
      <a:lvl4pPr marL="1600160" indent="-228594" algn="l" defTabSz="914378" rtl="0" eaLnBrk="1" latinLnBrk="0" hangingPunct="1">
        <a:lnSpc>
          <a:spcPct val="85000"/>
        </a:lnSpc>
        <a:spcBef>
          <a:spcPts val="800"/>
        </a:spcBef>
        <a:buFont typeface="Arial" pitchFamily="34" charset="0"/>
        <a:buChar char="–"/>
        <a:defRPr sz="1300" kern="1200" spc="-30">
          <a:solidFill>
            <a:schemeClr val="bg1"/>
          </a:solidFill>
          <a:latin typeface="Arial"/>
          <a:ea typeface="+mn-ea"/>
          <a:cs typeface="+mn-cs"/>
        </a:defRPr>
      </a:lvl4pPr>
      <a:lvl5pPr marL="2057348" indent="-228594" algn="l" defTabSz="914378" rtl="0" eaLnBrk="1" latinLnBrk="0" hangingPunct="1">
        <a:lnSpc>
          <a:spcPct val="85000"/>
        </a:lnSpc>
        <a:spcBef>
          <a:spcPts val="800"/>
        </a:spcBef>
        <a:buFont typeface="Arial" pitchFamily="34" charset="0"/>
        <a:buChar char="»"/>
        <a:defRPr sz="1300" kern="1200" spc="-30">
          <a:solidFill>
            <a:schemeClr val="bg1"/>
          </a:solidFill>
          <a:latin typeface="Arial"/>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77B17A8-85C7-4B7D-61CA-D57A4887F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24" y="936087"/>
            <a:ext cx="5314384" cy="534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7">
            <a:extLst>
              <a:ext uri="{FF2B5EF4-FFF2-40B4-BE49-F238E27FC236}">
                <a16:creationId xmlns:a16="http://schemas.microsoft.com/office/drawing/2014/main" id="{4A9F17BA-5FFA-5FDB-785E-849C15907DD4}"/>
              </a:ext>
            </a:extLst>
          </p:cNvPr>
          <p:cNvSpPr txBox="1">
            <a:spLocks noChangeArrowheads="1"/>
          </p:cNvSpPr>
          <p:nvPr/>
        </p:nvSpPr>
        <p:spPr bwMode="auto">
          <a:xfrm>
            <a:off x="5232567" y="400296"/>
            <a:ext cx="5042097" cy="92333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t-IT" altLang="it-IT" sz="1800" b="0"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EU ALUEELLA LIIKUTELTAVIEN DIESELGENERAATTORIEN TULEE TÄYTTÄÄ SEURAAVAT DIREKTIIVIT</a:t>
            </a:r>
          </a:p>
        </p:txBody>
      </p:sp>
      <p:sp>
        <p:nvSpPr>
          <p:cNvPr id="6" name="CasellaDiTesto 4">
            <a:extLst>
              <a:ext uri="{FF2B5EF4-FFF2-40B4-BE49-F238E27FC236}">
                <a16:creationId xmlns:a16="http://schemas.microsoft.com/office/drawing/2014/main" id="{ED7C5710-1940-DA5D-82D6-8302FBDCBA05}"/>
              </a:ext>
            </a:extLst>
          </p:cNvPr>
          <p:cNvSpPr txBox="1">
            <a:spLocks noChangeArrowheads="1"/>
          </p:cNvSpPr>
          <p:nvPr/>
        </p:nvSpPr>
        <p:spPr bwMode="auto">
          <a:xfrm>
            <a:off x="5232567" y="1859417"/>
            <a:ext cx="5042096" cy="3170099"/>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it-IT" altLang="it-IT" sz="1800" b="0"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EU DIRECTIVE 2000/14 </a:t>
            </a:r>
          </a:p>
          <a:p>
            <a:pPr marL="0" marR="0" lvl="0" indent="0" algn="ctr" defTabSz="914400" eaLnBrk="0" fontAlgn="base" latinLnBrk="0" hangingPunct="0">
              <a:lnSpc>
                <a:spcPct val="100000"/>
              </a:lnSpc>
              <a:spcBef>
                <a:spcPct val="0"/>
              </a:spcBef>
              <a:spcAft>
                <a:spcPct val="0"/>
              </a:spcAft>
              <a:buClrTx/>
              <a:buSzTx/>
              <a:buFontTx/>
              <a:buNone/>
              <a:tabLst/>
              <a:defRPr/>
            </a:pPr>
            <a:r>
              <a:rPr lang="it-IT" altLang="it-IT" sz="1400" kern="0" dirty="0">
                <a:solidFill>
                  <a:srgbClr val="FFFFFF"/>
                </a:solidFill>
              </a:rPr>
              <a:t>Joka asettaa rajoituksia m</a:t>
            </a:r>
            <a:r>
              <a:rPr kumimoji="0" lang="it-IT" altLang="it-IT" sz="1400" b="0"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elulle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it-IT" altLang="it-IT" sz="1800" b="1"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it-IT" altLang="it-IT" b="0"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EU DIRECTIVE 2011/65</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it-IT" altLang="it-IT" sz="1800" b="0"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Joka asettaa rajoituksia vaarallisten aineiden kuten lyijyn käytölle polttomoottoreissa (ROHS2)</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it-IT" altLang="it-IT" sz="1800" b="1"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it-IT" altLang="it-IT" sz="1800" b="0"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EU DIRECTIVE 2016/1628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it-IT" altLang="it-IT" sz="1400" b="0"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Joka asettaa rajoituksia p</a:t>
            </a:r>
            <a:r>
              <a:rPr lang="it-IT" altLang="it-IT" sz="1400" kern="0" dirty="0">
                <a:solidFill>
                  <a:srgbClr val="FFFFFF"/>
                </a:solidFill>
              </a:rPr>
              <a:t>akokaasujen päästöille ja määrittelee että liikuteltavan dieselgeneraattorin päästötaso tulee olla EU Stage V</a:t>
            </a:r>
            <a:r>
              <a:rPr kumimoji="0" lang="it-IT" altLang="it-IT" sz="1400" b="0" i="0" u="none" strike="noStrike" kern="0" cap="none" spc="0" normalizeH="0" baseline="0" noProof="0" dirty="0">
                <a:ln>
                  <a:noFill/>
                </a:ln>
                <a:solidFill>
                  <a:srgbClr val="FFFFFF"/>
                </a:solidFill>
                <a:effectLst/>
                <a:uLnTx/>
                <a:uFillTx/>
                <a:latin typeface="Trebuchet MS" panose="020B0603020202020204" pitchFamily="34" charset="0"/>
                <a:ea typeface="MS PGothic" panose="020B0600070205080204" pitchFamily="34" charset="-128"/>
              </a:rPr>
              <a:t> </a:t>
            </a:r>
            <a:endParaRPr lang="it-IT" altLang="it-IT" sz="1400" kern="0" dirty="0">
              <a:solidFill>
                <a:srgbClr val="FFFFFF"/>
              </a:solidFill>
            </a:endParaRPr>
          </a:p>
        </p:txBody>
      </p:sp>
    </p:spTree>
    <p:extLst>
      <p:ext uri="{BB962C8B-B14F-4D97-AF65-F5344CB8AC3E}">
        <p14:creationId xmlns:p14="http://schemas.microsoft.com/office/powerpoint/2010/main" val="131267809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86F40DD5-C726-B1C1-2319-4D7BD3B0CD48}"/>
              </a:ext>
            </a:extLst>
          </p:cNvPr>
          <p:cNvSpPr txBox="1"/>
          <p:nvPr/>
        </p:nvSpPr>
        <p:spPr>
          <a:xfrm>
            <a:off x="998290" y="872455"/>
            <a:ext cx="8422547" cy="4524315"/>
          </a:xfrm>
          <a:prstGeom prst="rect">
            <a:avLst/>
          </a:prstGeom>
          <a:noFill/>
        </p:spPr>
        <p:txBody>
          <a:bodyPr wrap="square" rtlCol="0">
            <a:spAutoFit/>
          </a:bodyPr>
          <a:lstStyle/>
          <a:p>
            <a:r>
              <a:rPr lang="fi-FI" dirty="0">
                <a:solidFill>
                  <a:schemeClr val="bg1"/>
                </a:solidFill>
              </a:rPr>
              <a:t>Millaisiin käyttökohteisiin GENMAC EU </a:t>
            </a:r>
            <a:r>
              <a:rPr lang="fi-FI" dirty="0" err="1">
                <a:solidFill>
                  <a:schemeClr val="bg1"/>
                </a:solidFill>
              </a:rPr>
              <a:t>Stage</a:t>
            </a:r>
            <a:r>
              <a:rPr lang="fi-FI" dirty="0">
                <a:solidFill>
                  <a:schemeClr val="bg1"/>
                </a:solidFill>
              </a:rPr>
              <a:t> V dieselgeneraattorit soveltuvat?</a:t>
            </a:r>
          </a:p>
          <a:p>
            <a:pPr marL="285750" indent="-285750">
              <a:buFont typeface="Arial" panose="020B0604020202020204" pitchFamily="34" charset="0"/>
              <a:buChar char="•"/>
            </a:pPr>
            <a:r>
              <a:rPr lang="fi-FI" dirty="0">
                <a:solidFill>
                  <a:schemeClr val="bg1"/>
                </a:solidFill>
              </a:rPr>
              <a:t>Kaikkeen käyttöön, jossa dieselgeneraattoria on tarve liikutella</a:t>
            </a:r>
          </a:p>
          <a:p>
            <a:pPr marL="285750" indent="-285750">
              <a:buFont typeface="Arial" panose="020B0604020202020204" pitchFamily="34" charset="0"/>
              <a:buChar char="•"/>
            </a:pPr>
            <a:r>
              <a:rPr lang="fi-FI" dirty="0">
                <a:solidFill>
                  <a:schemeClr val="bg1"/>
                </a:solidFill>
              </a:rPr>
              <a:t>Rakennustyömaat</a:t>
            </a:r>
          </a:p>
          <a:p>
            <a:pPr marL="285750" indent="-285750">
              <a:buFont typeface="Arial" panose="020B0604020202020204" pitchFamily="34" charset="0"/>
              <a:buChar char="•"/>
            </a:pPr>
            <a:r>
              <a:rPr lang="fi-FI" dirty="0">
                <a:solidFill>
                  <a:schemeClr val="bg1"/>
                </a:solidFill>
              </a:rPr>
              <a:t>Kivimurskaus</a:t>
            </a:r>
          </a:p>
          <a:p>
            <a:pPr marL="285750" indent="-285750">
              <a:buFont typeface="Arial" panose="020B0604020202020204" pitchFamily="34" charset="0"/>
              <a:buChar char="•"/>
            </a:pPr>
            <a:r>
              <a:rPr lang="fi-FI" dirty="0">
                <a:solidFill>
                  <a:schemeClr val="bg1"/>
                </a:solidFill>
              </a:rPr>
              <a:t>Vuokrauskäyttö</a:t>
            </a:r>
          </a:p>
          <a:p>
            <a:pPr marL="285750" indent="-285750">
              <a:buFont typeface="Arial" panose="020B0604020202020204" pitchFamily="34" charset="0"/>
              <a:buChar char="•"/>
            </a:pPr>
            <a:r>
              <a:rPr lang="fi-FI" dirty="0">
                <a:solidFill>
                  <a:schemeClr val="bg1"/>
                </a:solidFill>
              </a:rPr>
              <a:t>Kunnalliset toimijat jotka tarvitsevat liikuteltavaa varavoimaa</a:t>
            </a:r>
          </a:p>
          <a:p>
            <a:pPr marL="285750" indent="-285750">
              <a:buFont typeface="Arial" panose="020B0604020202020204" pitchFamily="34" charset="0"/>
              <a:buChar char="•"/>
            </a:pPr>
            <a:r>
              <a:rPr lang="fi-FI" dirty="0">
                <a:solidFill>
                  <a:schemeClr val="bg1"/>
                </a:solidFill>
              </a:rPr>
              <a:t>Voimalaitokset</a:t>
            </a:r>
          </a:p>
          <a:p>
            <a:pPr marL="285750" indent="-285750">
              <a:buFont typeface="Arial" panose="020B0604020202020204" pitchFamily="34" charset="0"/>
              <a:buChar char="•"/>
            </a:pPr>
            <a:r>
              <a:rPr lang="fi-FI" dirty="0">
                <a:solidFill>
                  <a:schemeClr val="bg1"/>
                </a:solidFill>
              </a:rPr>
              <a:t>Maatalous</a:t>
            </a:r>
          </a:p>
          <a:p>
            <a:pPr marL="285750" indent="-285750">
              <a:buFont typeface="Arial" panose="020B0604020202020204" pitchFamily="34" charset="0"/>
              <a:buChar char="•"/>
            </a:pPr>
            <a:r>
              <a:rPr lang="fi-FI" dirty="0">
                <a:solidFill>
                  <a:schemeClr val="bg1"/>
                </a:solidFill>
              </a:rPr>
              <a:t>Viranomaiset</a:t>
            </a:r>
          </a:p>
          <a:p>
            <a:pPr marL="285750" indent="-285750">
              <a:buFont typeface="Arial" panose="020B0604020202020204" pitchFamily="34" charset="0"/>
              <a:buChar char="•"/>
            </a:pPr>
            <a:r>
              <a:rPr lang="fi-FI" dirty="0">
                <a:solidFill>
                  <a:schemeClr val="bg1"/>
                </a:solidFill>
              </a:rPr>
              <a:t>Satamat</a:t>
            </a:r>
          </a:p>
          <a:p>
            <a:pPr marL="285750" indent="-285750">
              <a:buFont typeface="Arial" panose="020B0604020202020204" pitchFamily="34" charset="0"/>
              <a:buChar char="•"/>
            </a:pPr>
            <a:r>
              <a:rPr lang="fi-FI" dirty="0">
                <a:solidFill>
                  <a:schemeClr val="bg1"/>
                </a:solidFill>
              </a:rPr>
              <a:t>Ulkotapahtumat, kuten konsertit tai kilpailut</a:t>
            </a:r>
          </a:p>
          <a:p>
            <a:pPr marL="285750" indent="-285750">
              <a:buFont typeface="Arial" panose="020B0604020202020204" pitchFamily="34" charset="0"/>
              <a:buChar char="•"/>
            </a:pPr>
            <a:r>
              <a:rPr lang="fi-FI" dirty="0">
                <a:solidFill>
                  <a:schemeClr val="bg1"/>
                </a:solidFill>
              </a:rPr>
              <a:t>Verkko- tai sähköyhtiöiden korjaustöiden tarpeet</a:t>
            </a:r>
          </a:p>
          <a:p>
            <a:pPr marL="285750" indent="-285750">
              <a:buFont typeface="Arial" panose="020B0604020202020204" pitchFamily="34" charset="0"/>
              <a:buChar char="•"/>
            </a:pPr>
            <a:r>
              <a:rPr lang="fi-FI" dirty="0">
                <a:solidFill>
                  <a:schemeClr val="bg1"/>
                </a:solidFill>
              </a:rPr>
              <a:t>Data- ja puhelinverkkoyhtiöiden väliaikaiset varavoimat tarpeet</a:t>
            </a:r>
          </a:p>
          <a:p>
            <a:pPr marL="285750" indent="-285750">
              <a:buFont typeface="Arial" panose="020B0604020202020204" pitchFamily="34" charset="0"/>
              <a:buChar char="•"/>
            </a:pPr>
            <a:r>
              <a:rPr lang="fi-FI" dirty="0">
                <a:solidFill>
                  <a:schemeClr val="bg1"/>
                </a:solidFill>
              </a:rPr>
              <a:t>Kaupan alan varavoimakoneet</a:t>
            </a:r>
          </a:p>
          <a:p>
            <a:pPr marL="285750" indent="-285750">
              <a:buFont typeface="Arial" panose="020B0604020202020204" pitchFamily="34" charset="0"/>
              <a:buChar char="•"/>
            </a:pPr>
            <a:r>
              <a:rPr lang="fi-FI" dirty="0">
                <a:solidFill>
                  <a:schemeClr val="bg1"/>
                </a:solidFill>
              </a:rPr>
              <a:t>Teollisuuden tai muun tuotannon varavoiman tarpeet</a:t>
            </a:r>
          </a:p>
          <a:p>
            <a:endParaRPr lang="fi-FI" dirty="0">
              <a:solidFill>
                <a:schemeClr val="bg1"/>
              </a:solidFill>
            </a:endParaRPr>
          </a:p>
        </p:txBody>
      </p:sp>
    </p:spTree>
    <p:extLst>
      <p:ext uri="{BB962C8B-B14F-4D97-AF65-F5344CB8AC3E}">
        <p14:creationId xmlns:p14="http://schemas.microsoft.com/office/powerpoint/2010/main" val="11453882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7331EA61-8291-23B9-5099-80FA2D351AD4}"/>
              </a:ext>
            </a:extLst>
          </p:cNvPr>
          <p:cNvSpPr txBox="1"/>
          <p:nvPr/>
        </p:nvSpPr>
        <p:spPr>
          <a:xfrm>
            <a:off x="327170" y="780176"/>
            <a:ext cx="11350304" cy="3416320"/>
          </a:xfrm>
          <a:prstGeom prst="rect">
            <a:avLst/>
          </a:prstGeom>
          <a:noFill/>
        </p:spPr>
        <p:txBody>
          <a:bodyPr wrap="square" rtlCol="0">
            <a:spAutoFit/>
          </a:bodyPr>
          <a:lstStyle/>
          <a:p>
            <a:r>
              <a:rPr lang="fi-FI" dirty="0">
                <a:solidFill>
                  <a:schemeClr val="bg1"/>
                </a:solidFill>
              </a:rPr>
              <a:t>Miksi hankkia liikuteltava dieselgeneraattori juuri Machinery </a:t>
            </a:r>
            <a:r>
              <a:rPr lang="fi-FI" dirty="0" err="1">
                <a:solidFill>
                  <a:schemeClr val="bg1"/>
                </a:solidFill>
              </a:rPr>
              <a:t>Oy.ltä</a:t>
            </a:r>
            <a:r>
              <a:rPr lang="fi-FI" dirty="0">
                <a:solidFill>
                  <a:schemeClr val="bg1"/>
                </a:solidFill>
              </a:rPr>
              <a:t>?</a:t>
            </a:r>
          </a:p>
          <a:p>
            <a:endParaRPr lang="fi-FI" dirty="0">
              <a:solidFill>
                <a:schemeClr val="bg1"/>
              </a:solidFill>
            </a:endParaRPr>
          </a:p>
          <a:p>
            <a:r>
              <a:rPr lang="fi-FI" dirty="0">
                <a:solidFill>
                  <a:schemeClr val="bg1"/>
                </a:solidFill>
              </a:rPr>
              <a:t>- Genmac dieselgeneraattorit ovat suunniteltu kestämään jatkuva käyttö</a:t>
            </a:r>
          </a:p>
          <a:p>
            <a:r>
              <a:rPr lang="fi-FI" dirty="0">
                <a:solidFill>
                  <a:schemeClr val="bg1"/>
                </a:solidFill>
              </a:rPr>
              <a:t>- Valitut dieselmoottorimerkit ovat laadukkaita mutta kohtuullisesti hinnoiteltuja</a:t>
            </a:r>
          </a:p>
          <a:p>
            <a:r>
              <a:rPr lang="fi-FI" dirty="0">
                <a:solidFill>
                  <a:schemeClr val="bg1"/>
                </a:solidFill>
              </a:rPr>
              <a:t>- Vakiovarusteet ovat kattavat mutta niidenkin lisäksi saatavissa laaja valikoima muitakin optioita ja varusteita</a:t>
            </a:r>
          </a:p>
          <a:p>
            <a:r>
              <a:rPr lang="fi-FI" dirty="0">
                <a:solidFill>
                  <a:schemeClr val="bg1"/>
                </a:solidFill>
              </a:rPr>
              <a:t>- Kompakti koko ja kohtuullinen paino</a:t>
            </a:r>
          </a:p>
          <a:p>
            <a:r>
              <a:rPr lang="fi-FI" dirty="0">
                <a:solidFill>
                  <a:schemeClr val="bg1"/>
                </a:solidFill>
              </a:rPr>
              <a:t>- Tuotetuki ja huolto saatavissa asiantuntevan maahantuojan toimesta</a:t>
            </a:r>
          </a:p>
          <a:p>
            <a:r>
              <a:rPr lang="fi-FI" dirty="0">
                <a:solidFill>
                  <a:schemeClr val="bg1"/>
                </a:solidFill>
              </a:rPr>
              <a:t>- Huoltosopimuksella korjauksen vasteaika 24 tuntia ilmoituksesta</a:t>
            </a:r>
          </a:p>
          <a:p>
            <a:r>
              <a:rPr lang="fi-FI" dirty="0">
                <a:solidFill>
                  <a:schemeClr val="bg1"/>
                </a:solidFill>
              </a:rPr>
              <a:t>- Pitkä takuuaika 2 vuotta tai 2000 tuntia. Jatkettukin takuu saatavissa aina 3 vuoteen saakka, mikäli solmii     huoltosopimuksen Machinery Oy:n kanssa </a:t>
            </a:r>
          </a:p>
          <a:p>
            <a:endParaRPr lang="fi-FI" dirty="0">
              <a:solidFill>
                <a:schemeClr val="bg1"/>
              </a:solidFill>
            </a:endParaRPr>
          </a:p>
          <a:p>
            <a:endParaRPr lang="fi-FI" dirty="0">
              <a:solidFill>
                <a:schemeClr val="bg1"/>
              </a:solidFill>
            </a:endParaRPr>
          </a:p>
        </p:txBody>
      </p:sp>
    </p:spTree>
    <p:extLst>
      <p:ext uri="{BB962C8B-B14F-4D97-AF65-F5344CB8AC3E}">
        <p14:creationId xmlns:p14="http://schemas.microsoft.com/office/powerpoint/2010/main" val="33816660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7">
            <a:extLst>
              <a:ext uri="{FF2B5EF4-FFF2-40B4-BE49-F238E27FC236}">
                <a16:creationId xmlns:a16="http://schemas.microsoft.com/office/drawing/2014/main" id="{73831B1D-FBCE-E4D2-3728-B21498E98859}"/>
              </a:ext>
            </a:extLst>
          </p:cNvPr>
          <p:cNvSpPr txBox="1">
            <a:spLocks noChangeArrowheads="1"/>
          </p:cNvSpPr>
          <p:nvPr/>
        </p:nvSpPr>
        <p:spPr bwMode="auto">
          <a:xfrm>
            <a:off x="5264777" y="5047107"/>
            <a:ext cx="3824287" cy="738664"/>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Dieselgeneraattorien päästötasot ovat laskeneet 95% siirryttäessä EU Stage IIIA tasosta EU Stage V tasolle </a:t>
            </a:r>
          </a:p>
        </p:txBody>
      </p:sp>
      <p:sp>
        <p:nvSpPr>
          <p:cNvPr id="3" name="CasellaDiTesto 4">
            <a:extLst>
              <a:ext uri="{FF2B5EF4-FFF2-40B4-BE49-F238E27FC236}">
                <a16:creationId xmlns:a16="http://schemas.microsoft.com/office/drawing/2014/main" id="{4C55A192-A3B1-9445-C778-DE33A353C0E8}"/>
              </a:ext>
            </a:extLst>
          </p:cNvPr>
          <p:cNvSpPr txBox="1">
            <a:spLocks noChangeArrowheads="1"/>
          </p:cNvSpPr>
          <p:nvPr/>
        </p:nvSpPr>
        <p:spPr bwMode="auto">
          <a:xfrm>
            <a:off x="749840" y="240983"/>
            <a:ext cx="4154934" cy="1200329"/>
          </a:xfrm>
          <a:prstGeom prst="rect">
            <a:avLst/>
          </a:prstGeom>
          <a:solidFill>
            <a:srgbClr val="C00000">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algn="just" eaLnBrk="0" fontAlgn="base" hangingPunct="0">
              <a:spcBef>
                <a:spcPct val="0"/>
              </a:spcBef>
              <a:spcAft>
                <a:spcPct val="0"/>
              </a:spcAft>
            </a:pPr>
            <a:r>
              <a:rPr lang="it-IT" altLang="it-IT" sz="1200" b="1" dirty="0">
                <a:solidFill>
                  <a:srgbClr val="FFFFFF"/>
                </a:solidFill>
                <a:latin typeface="Arial" panose="020B0604020202020204" pitchFamily="34" charset="0"/>
              </a:rPr>
              <a:t>HIILIMONOKSIDI  (CO)</a:t>
            </a:r>
          </a:p>
          <a:p>
            <a:pPr algn="just" eaLnBrk="0" fontAlgn="base" hangingPunct="0">
              <a:spcBef>
                <a:spcPct val="0"/>
              </a:spcBef>
              <a:spcAft>
                <a:spcPct val="0"/>
              </a:spcAft>
            </a:pPr>
            <a:r>
              <a:rPr lang="fi-FI" sz="1200" b="0" i="0" dirty="0">
                <a:effectLst/>
                <a:latin typeface="Open Sans" panose="020B0606030504020204" pitchFamily="34" charset="0"/>
              </a:rPr>
              <a:t>Hiilivetyä sisältävän polttoaineen palaessa syntyy ensin hiilimonoksidia eli häkää (CO). Kun häkä reagoi hapen kanssa, syntyy hiilidioksidia (CO</a:t>
            </a:r>
            <a:r>
              <a:rPr lang="fi-FI" sz="1200" b="0" i="0" baseline="-25000" dirty="0">
                <a:effectLst/>
                <a:latin typeface="Open Sans" panose="020B0606030504020204" pitchFamily="34" charset="0"/>
              </a:rPr>
              <a:t>2</a:t>
            </a:r>
            <a:r>
              <a:rPr lang="fi-FI" sz="1200" b="0" i="0" dirty="0">
                <a:effectLst/>
                <a:latin typeface="Open Sans" panose="020B0606030504020204" pitchFamily="34" charset="0"/>
              </a:rPr>
              <a:t>). Pakokaasut saattavat sisältää ajoittain paljonkin häkää, etenkin jos palamisprosessissa ei ole riittävästi happea.</a:t>
            </a:r>
            <a:endParaRPr lang="it-IT" altLang="it-IT" sz="1200" dirty="0">
              <a:latin typeface="Arial" panose="020B0604020202020204" pitchFamily="34" charset="0"/>
            </a:endParaRPr>
          </a:p>
        </p:txBody>
      </p:sp>
      <p:sp>
        <p:nvSpPr>
          <p:cNvPr id="4" name="CasellaDiTesto 6">
            <a:extLst>
              <a:ext uri="{FF2B5EF4-FFF2-40B4-BE49-F238E27FC236}">
                <a16:creationId xmlns:a16="http://schemas.microsoft.com/office/drawing/2014/main" id="{D5B1911A-2577-3B4D-19F8-98890927EBB4}"/>
              </a:ext>
            </a:extLst>
          </p:cNvPr>
          <p:cNvSpPr txBox="1">
            <a:spLocks noChangeArrowheads="1"/>
          </p:cNvSpPr>
          <p:nvPr/>
        </p:nvSpPr>
        <p:spPr bwMode="auto">
          <a:xfrm>
            <a:off x="749840" y="1676203"/>
            <a:ext cx="4154934" cy="1569660"/>
          </a:xfrm>
          <a:prstGeom prst="rect">
            <a:avLst/>
          </a:prstGeom>
          <a:solidFill>
            <a:srgbClr val="C00000">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algn="just" eaLnBrk="0" fontAlgn="base" hangingPunct="0">
              <a:spcBef>
                <a:spcPct val="0"/>
              </a:spcBef>
              <a:spcAft>
                <a:spcPct val="0"/>
              </a:spcAft>
            </a:pPr>
            <a:r>
              <a:rPr lang="en-US" altLang="it-IT" sz="1200" b="1" dirty="0">
                <a:solidFill>
                  <a:srgbClr val="FFFFFF"/>
                </a:solidFill>
                <a:latin typeface="Arial" panose="020B0604020202020204" pitchFamily="34" charset="0"/>
              </a:rPr>
              <a:t>PALAMATTOMAT HIIVEDYT (HC)</a:t>
            </a:r>
          </a:p>
          <a:p>
            <a:pPr algn="just" eaLnBrk="0" fontAlgn="base" hangingPunct="0">
              <a:spcBef>
                <a:spcPct val="0"/>
              </a:spcBef>
              <a:spcAft>
                <a:spcPct val="0"/>
              </a:spcAft>
            </a:pPr>
            <a:r>
              <a:rPr lang="fi-FI" sz="1200" b="0" i="0" dirty="0">
                <a:effectLst/>
                <a:latin typeface="Open Sans" panose="020B0606030504020204" pitchFamily="34" charset="0"/>
              </a:rPr>
              <a:t>Osa polttoaineesta kulkeutuu palamattomana moottorin läpi. Tästä aiheutuu hiilivetypäästöjä (HC). Pakokaasut sisältävät pääasiassa samoja hiilivetyjä kuin polttoaine. Polttoaineen hiilivetyketjut kuitenkin usein katkeavat (</a:t>
            </a:r>
            <a:r>
              <a:rPr lang="fi-FI" sz="1200" b="0" i="0" dirty="0" err="1">
                <a:effectLst/>
                <a:latin typeface="Open Sans" panose="020B0606030504020204" pitchFamily="34" charset="0"/>
              </a:rPr>
              <a:t>krakkautuvat</a:t>
            </a:r>
            <a:r>
              <a:rPr lang="fi-FI" sz="1200" b="0" i="0" dirty="0">
                <a:effectLst/>
                <a:latin typeface="Open Sans" panose="020B0606030504020204" pitchFamily="34" charset="0"/>
              </a:rPr>
              <a:t>) ja yhdistyvät (polymeroituvat), joten pakokaasuissa on myös muita kuin polttoaineen sisältämiä hiilivety-yhdisteitä.</a:t>
            </a:r>
            <a:endParaRPr lang="en-US" altLang="it-IT" sz="1200" b="1" dirty="0">
              <a:latin typeface="Arial" panose="020B0604020202020204" pitchFamily="34" charset="0"/>
            </a:endParaRPr>
          </a:p>
        </p:txBody>
      </p:sp>
      <p:sp>
        <p:nvSpPr>
          <p:cNvPr id="5" name="CasellaDiTesto 7">
            <a:extLst>
              <a:ext uri="{FF2B5EF4-FFF2-40B4-BE49-F238E27FC236}">
                <a16:creationId xmlns:a16="http://schemas.microsoft.com/office/drawing/2014/main" id="{6C5760AE-36F2-DCD9-03A1-8E1D89313B72}"/>
              </a:ext>
            </a:extLst>
          </p:cNvPr>
          <p:cNvSpPr txBox="1">
            <a:spLocks noChangeArrowheads="1"/>
          </p:cNvSpPr>
          <p:nvPr/>
        </p:nvSpPr>
        <p:spPr bwMode="auto">
          <a:xfrm>
            <a:off x="749840" y="3433872"/>
            <a:ext cx="4154934" cy="1015663"/>
          </a:xfrm>
          <a:prstGeom prst="rect">
            <a:avLst/>
          </a:prstGeom>
          <a:solidFill>
            <a:srgbClr val="C00000">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en-US" altLang="it-IT" sz="1200" b="1"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rPr>
              <a:t>TYPEN OKSIDIT (NOx)</a:t>
            </a:r>
          </a:p>
          <a:p>
            <a:pPr marL="0" marR="0" lvl="0" indent="0" algn="just" defTabSz="914400" eaLnBrk="0" fontAlgn="base" latinLnBrk="0" hangingPunct="0">
              <a:lnSpc>
                <a:spcPct val="100000"/>
              </a:lnSpc>
              <a:spcBef>
                <a:spcPct val="0"/>
              </a:spcBef>
              <a:spcAft>
                <a:spcPct val="0"/>
              </a:spcAft>
              <a:buClrTx/>
              <a:buSzTx/>
              <a:buFontTx/>
              <a:buNone/>
              <a:tabLst/>
              <a:defRPr/>
            </a:pPr>
            <a:r>
              <a:rPr lang="fi-FI" sz="1200" b="0" i="0" dirty="0">
                <a:effectLst/>
                <a:latin typeface="Open Sans" panose="020B0606030504020204" pitchFamily="34" charset="0"/>
              </a:rPr>
              <a:t>Palamisessa syntyvistä sivutuotteista suurin osa on typen oksideja (NO, NO</a:t>
            </a:r>
            <a:r>
              <a:rPr lang="fi-FI" sz="1200" b="0" i="0" baseline="-25000" dirty="0">
                <a:effectLst/>
                <a:latin typeface="Open Sans" panose="020B0606030504020204" pitchFamily="34" charset="0"/>
              </a:rPr>
              <a:t>2</a:t>
            </a:r>
            <a:r>
              <a:rPr lang="fi-FI" sz="1200" b="0" i="0" dirty="0">
                <a:effectLst/>
                <a:latin typeface="Open Sans" panose="020B0606030504020204" pitchFamily="34" charset="0"/>
              </a:rPr>
              <a:t>, N</a:t>
            </a:r>
            <a:r>
              <a:rPr lang="fi-FI" sz="1200" b="0" i="0" baseline="-25000" dirty="0">
                <a:effectLst/>
                <a:latin typeface="Open Sans" panose="020B0606030504020204" pitchFamily="34" charset="0"/>
              </a:rPr>
              <a:t>2</a:t>
            </a:r>
            <a:r>
              <a:rPr lang="fi-FI" sz="1200" b="0" i="0" dirty="0">
                <a:effectLst/>
                <a:latin typeface="Open Sans" panose="020B0606030504020204" pitchFamily="34" charset="0"/>
              </a:rPr>
              <a:t>O). Niistä käytetään usein yhteisnimitystä NO</a:t>
            </a:r>
            <a:r>
              <a:rPr lang="fi-FI" sz="1200" b="0" i="0" baseline="-25000" dirty="0">
                <a:effectLst/>
                <a:latin typeface="Open Sans" panose="020B0606030504020204" pitchFamily="34" charset="0"/>
              </a:rPr>
              <a:t>X</a:t>
            </a:r>
            <a:r>
              <a:rPr lang="fi-FI" sz="1200" b="0" i="0" dirty="0">
                <a:effectLst/>
                <a:latin typeface="Open Sans" panose="020B0606030504020204" pitchFamily="34" charset="0"/>
              </a:rPr>
              <a:t>. Typen oksideja muodostuu eniten kun palotapahtuman lämpötila on suuri. </a:t>
            </a:r>
            <a:endParaRPr kumimoji="0" lang="en-US" altLang="it-IT" sz="1200" b="1" i="0" u="none" strike="noStrike" kern="0" cap="none" spc="0" normalizeH="0" baseline="0" noProof="0" dirty="0">
              <a:ln>
                <a:noFill/>
              </a:ln>
              <a:effectLst/>
              <a:uLnTx/>
              <a:uFillTx/>
              <a:latin typeface="Arial" panose="020B0604020202020204" pitchFamily="34" charset="0"/>
              <a:ea typeface="MS PGothic" panose="020B0600070205080204" pitchFamily="34" charset="-128"/>
            </a:endParaRPr>
          </a:p>
        </p:txBody>
      </p:sp>
      <p:sp>
        <p:nvSpPr>
          <p:cNvPr id="6" name="CasellaDiTesto 8">
            <a:extLst>
              <a:ext uri="{FF2B5EF4-FFF2-40B4-BE49-F238E27FC236}">
                <a16:creationId xmlns:a16="http://schemas.microsoft.com/office/drawing/2014/main" id="{8ECE6E31-8C92-04DD-5EB3-1F326DEA4445}"/>
              </a:ext>
            </a:extLst>
          </p:cNvPr>
          <p:cNvSpPr txBox="1">
            <a:spLocks noChangeArrowheads="1"/>
          </p:cNvSpPr>
          <p:nvPr/>
        </p:nvSpPr>
        <p:spPr bwMode="auto">
          <a:xfrm>
            <a:off x="749840" y="4637544"/>
            <a:ext cx="4154934" cy="1938992"/>
          </a:xfrm>
          <a:prstGeom prst="rect">
            <a:avLst/>
          </a:prstGeom>
          <a:solidFill>
            <a:srgbClr val="C00000">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ea typeface="MS PGothic" panose="020B0600070205080204" pitchFamily="34" charset="-128"/>
              </a:defRPr>
            </a:lvl1pPr>
            <a:lvl2pPr marL="742950" indent="-285750">
              <a:defRPr>
                <a:solidFill>
                  <a:schemeClr val="tx1"/>
                </a:solidFill>
                <a:latin typeface="Trebuchet MS" panose="020B0603020202020204" pitchFamily="34" charset="0"/>
                <a:ea typeface="MS PGothic" panose="020B0600070205080204" pitchFamily="34" charset="-128"/>
              </a:defRPr>
            </a:lvl2pPr>
            <a:lvl3pPr marL="1143000" indent="-228600">
              <a:defRPr>
                <a:solidFill>
                  <a:schemeClr val="tx1"/>
                </a:solidFill>
                <a:latin typeface="Trebuchet MS" panose="020B0603020202020204" pitchFamily="34" charset="0"/>
                <a:ea typeface="MS PGothic" panose="020B0600070205080204" pitchFamily="34" charset="-128"/>
              </a:defRPr>
            </a:lvl3pPr>
            <a:lvl4pPr marL="1600200" indent="-228600">
              <a:defRPr>
                <a:solidFill>
                  <a:schemeClr val="tx1"/>
                </a:solidFill>
                <a:latin typeface="Trebuchet MS" panose="020B0603020202020204" pitchFamily="34" charset="0"/>
                <a:ea typeface="MS PGothic" panose="020B0600070205080204" pitchFamily="34" charset="-128"/>
              </a:defRPr>
            </a:lvl4pPr>
            <a:lvl5pPr marL="2057400" indent="-228600">
              <a:defRPr>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MS PGothic" panose="020B0600070205080204" pitchFamily="34" charset="-128"/>
              </a:defRPr>
            </a:lvl9pPr>
          </a:lstStyle>
          <a:p>
            <a:pPr algn="just" eaLnBrk="0" fontAlgn="base" hangingPunct="0">
              <a:spcBef>
                <a:spcPct val="0"/>
              </a:spcBef>
              <a:spcAft>
                <a:spcPct val="0"/>
              </a:spcAft>
            </a:pPr>
            <a:r>
              <a:rPr lang="en-US" altLang="it-IT" sz="1200" b="1" dirty="0">
                <a:solidFill>
                  <a:srgbClr val="FFFFFF"/>
                </a:solidFill>
                <a:latin typeface="Arial" panose="020B0604020202020204" pitchFamily="34" charset="0"/>
              </a:rPr>
              <a:t>PARTIKKELIT (PM)</a:t>
            </a:r>
          </a:p>
          <a:p>
            <a:pPr algn="just" eaLnBrk="0" fontAlgn="base" hangingPunct="0">
              <a:spcBef>
                <a:spcPct val="0"/>
              </a:spcBef>
              <a:spcAft>
                <a:spcPct val="0"/>
              </a:spcAft>
            </a:pPr>
            <a:r>
              <a:rPr lang="fi-FI" sz="1200" b="0" i="0" dirty="0">
                <a:effectLst/>
                <a:latin typeface="Open Sans" panose="020B0606030504020204" pitchFamily="34" charset="0"/>
              </a:rPr>
              <a:t>Suurin osa pakokaasupäästöistä on kaasumaisia, mutta dieselmoottorin pakokaasut sisältävät myös kiinteitä ainesosasia. Hiukkasia syntyy, kun polttoainepisara palaa epätäydellisesti ja jättää jäljelle nokiytimen. Sen pinnalle tiivistyy hiilivety-yhdisteitä. Erityisesti pienhiukkaset vaikuttavat ihmisten terveyteen ja viihtyvyyteen. Pienhiukkasissa on kaksi pääkategoriaa: PM10 (halkaisijaltaan alle 10 µm) ja PM2.5 (halkaisijaltaan alle 1.5 µm).</a:t>
            </a:r>
            <a:endParaRPr lang="en-US" altLang="it-IT" sz="1200" b="1" dirty="0">
              <a:latin typeface="Arial" panose="020B0604020202020204" pitchFamily="34" charset="0"/>
            </a:endParaRPr>
          </a:p>
        </p:txBody>
      </p:sp>
      <p:pic>
        <p:nvPicPr>
          <p:cNvPr id="7" name="Immagine 1">
            <a:extLst>
              <a:ext uri="{FF2B5EF4-FFF2-40B4-BE49-F238E27FC236}">
                <a16:creationId xmlns:a16="http://schemas.microsoft.com/office/drawing/2014/main" id="{19D5BF45-2BEB-6D53-0428-5B6898ACA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777" y="1212906"/>
            <a:ext cx="5280928" cy="338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0403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2">
            <a:extLst>
              <a:ext uri="{FF2B5EF4-FFF2-40B4-BE49-F238E27FC236}">
                <a16:creationId xmlns:a16="http://schemas.microsoft.com/office/drawing/2014/main" id="{A26A0B3B-0720-B380-090F-2B0CD668C902}"/>
              </a:ext>
            </a:extLst>
          </p:cNvPr>
          <p:cNvGraphicFramePr>
            <a:graphicFrameLocks noGrp="1"/>
          </p:cNvGraphicFramePr>
          <p:nvPr>
            <p:extLst>
              <p:ext uri="{D42A27DB-BD31-4B8C-83A1-F6EECF244321}">
                <p14:modId xmlns:p14="http://schemas.microsoft.com/office/powerpoint/2010/main" val="278032401"/>
              </p:ext>
            </p:extLst>
          </p:nvPr>
        </p:nvGraphicFramePr>
        <p:xfrm>
          <a:off x="857042" y="4150164"/>
          <a:ext cx="9595640" cy="1559560"/>
        </p:xfrm>
        <a:graphic>
          <a:graphicData uri="http://schemas.openxmlformats.org/drawingml/2006/table">
            <a:tbl>
              <a:tblPr firstRow="1" bandRow="1"/>
              <a:tblGrid>
                <a:gridCol w="2977779">
                  <a:extLst>
                    <a:ext uri="{9D8B030D-6E8A-4147-A177-3AD203B41FA5}">
                      <a16:colId xmlns:a16="http://schemas.microsoft.com/office/drawing/2014/main" val="2174422504"/>
                    </a:ext>
                  </a:extLst>
                </a:gridCol>
                <a:gridCol w="3226207">
                  <a:extLst>
                    <a:ext uri="{9D8B030D-6E8A-4147-A177-3AD203B41FA5}">
                      <a16:colId xmlns:a16="http://schemas.microsoft.com/office/drawing/2014/main" val="2089276691"/>
                    </a:ext>
                  </a:extLst>
                </a:gridCol>
                <a:gridCol w="3391654">
                  <a:extLst>
                    <a:ext uri="{9D8B030D-6E8A-4147-A177-3AD203B41FA5}">
                      <a16:colId xmlns:a16="http://schemas.microsoft.com/office/drawing/2014/main" val="3565218715"/>
                    </a:ext>
                  </a:extLst>
                </a:gridCol>
              </a:tblGrid>
              <a:tr h="370840">
                <a:tc>
                  <a:txBody>
                    <a:bodyPr/>
                    <a:lstStyle>
                      <a:lvl1pPr marL="0" algn="l" defTabSz="914378" rtl="0" eaLnBrk="1" latinLnBrk="0" hangingPunct="1">
                        <a:defRPr sz="1800" b="1" kern="1200">
                          <a:solidFill>
                            <a:schemeClr val="lt1"/>
                          </a:solidFill>
                          <a:latin typeface="Times New Roman"/>
                        </a:defRPr>
                      </a:lvl1pPr>
                      <a:lvl2pPr marL="457189" algn="l" defTabSz="914378" rtl="0" eaLnBrk="1" latinLnBrk="0" hangingPunct="1">
                        <a:defRPr sz="1800" b="1" kern="1200">
                          <a:solidFill>
                            <a:schemeClr val="lt1"/>
                          </a:solidFill>
                          <a:latin typeface="Times New Roman"/>
                        </a:defRPr>
                      </a:lvl2pPr>
                      <a:lvl3pPr marL="914378" algn="l" defTabSz="914378" rtl="0" eaLnBrk="1" latinLnBrk="0" hangingPunct="1">
                        <a:defRPr sz="1800" b="1" kern="1200">
                          <a:solidFill>
                            <a:schemeClr val="lt1"/>
                          </a:solidFill>
                          <a:latin typeface="Times New Roman"/>
                        </a:defRPr>
                      </a:lvl3pPr>
                      <a:lvl4pPr marL="1371566" algn="l" defTabSz="914378" rtl="0" eaLnBrk="1" latinLnBrk="0" hangingPunct="1">
                        <a:defRPr sz="1800" b="1" kern="1200">
                          <a:solidFill>
                            <a:schemeClr val="lt1"/>
                          </a:solidFill>
                          <a:latin typeface="Times New Roman"/>
                        </a:defRPr>
                      </a:lvl4pPr>
                      <a:lvl5pPr marL="1828754" algn="l" defTabSz="914378" rtl="0" eaLnBrk="1" latinLnBrk="0" hangingPunct="1">
                        <a:defRPr sz="1800" b="1" kern="1200">
                          <a:solidFill>
                            <a:schemeClr val="lt1"/>
                          </a:solidFill>
                          <a:latin typeface="Times New Roman"/>
                        </a:defRPr>
                      </a:lvl5pPr>
                      <a:lvl6pPr marL="2285943" algn="l" defTabSz="914378" rtl="0" eaLnBrk="1" latinLnBrk="0" hangingPunct="1">
                        <a:defRPr sz="1800" b="1" kern="1200">
                          <a:solidFill>
                            <a:schemeClr val="lt1"/>
                          </a:solidFill>
                          <a:latin typeface="Times New Roman"/>
                        </a:defRPr>
                      </a:lvl6pPr>
                      <a:lvl7pPr marL="2743132" algn="l" defTabSz="914378" rtl="0" eaLnBrk="1" latinLnBrk="0" hangingPunct="1">
                        <a:defRPr sz="1800" b="1" kern="1200">
                          <a:solidFill>
                            <a:schemeClr val="lt1"/>
                          </a:solidFill>
                          <a:latin typeface="Times New Roman"/>
                        </a:defRPr>
                      </a:lvl7pPr>
                      <a:lvl8pPr marL="3200320" algn="l" defTabSz="914378" rtl="0" eaLnBrk="1" latinLnBrk="0" hangingPunct="1">
                        <a:defRPr sz="1800" b="1" kern="1200">
                          <a:solidFill>
                            <a:schemeClr val="lt1"/>
                          </a:solidFill>
                          <a:latin typeface="Times New Roman"/>
                        </a:defRPr>
                      </a:lvl8pPr>
                      <a:lvl9pPr marL="3657509" algn="l" defTabSz="914378" rtl="0" eaLnBrk="1" latinLnBrk="0" hangingPunct="1">
                        <a:defRPr sz="1800" b="1" kern="1200">
                          <a:solidFill>
                            <a:schemeClr val="lt1"/>
                          </a:solidFill>
                          <a:latin typeface="Times New Roman"/>
                        </a:defRPr>
                      </a:lvl9pPr>
                    </a:lstStyle>
                    <a:p>
                      <a:r>
                        <a:rPr lang="it-IT" dirty="0">
                          <a:solidFill>
                            <a:schemeClr val="bg1"/>
                          </a:solidFill>
                          <a:latin typeface="Arial" panose="020B0604020202020204" pitchFamily="34" charset="0"/>
                          <a:cs typeface="Arial" panose="020B0604020202020204" pitchFamily="34" charset="0"/>
                        </a:rPr>
                        <a:t>Teho 2-20 kVA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78" rtl="0" eaLnBrk="1" latinLnBrk="0" hangingPunct="1">
                        <a:defRPr sz="1800" b="1" kern="1200">
                          <a:solidFill>
                            <a:schemeClr val="lt1"/>
                          </a:solidFill>
                          <a:latin typeface="Times New Roman"/>
                        </a:defRPr>
                      </a:lvl1pPr>
                      <a:lvl2pPr marL="457189" algn="l" defTabSz="914378" rtl="0" eaLnBrk="1" latinLnBrk="0" hangingPunct="1">
                        <a:defRPr sz="1800" b="1" kern="1200">
                          <a:solidFill>
                            <a:schemeClr val="lt1"/>
                          </a:solidFill>
                          <a:latin typeface="Times New Roman"/>
                        </a:defRPr>
                      </a:lvl2pPr>
                      <a:lvl3pPr marL="914378" algn="l" defTabSz="914378" rtl="0" eaLnBrk="1" latinLnBrk="0" hangingPunct="1">
                        <a:defRPr sz="1800" b="1" kern="1200">
                          <a:solidFill>
                            <a:schemeClr val="lt1"/>
                          </a:solidFill>
                          <a:latin typeface="Times New Roman"/>
                        </a:defRPr>
                      </a:lvl3pPr>
                      <a:lvl4pPr marL="1371566" algn="l" defTabSz="914378" rtl="0" eaLnBrk="1" latinLnBrk="0" hangingPunct="1">
                        <a:defRPr sz="1800" b="1" kern="1200">
                          <a:solidFill>
                            <a:schemeClr val="lt1"/>
                          </a:solidFill>
                          <a:latin typeface="Times New Roman"/>
                        </a:defRPr>
                      </a:lvl4pPr>
                      <a:lvl5pPr marL="1828754" algn="l" defTabSz="914378" rtl="0" eaLnBrk="1" latinLnBrk="0" hangingPunct="1">
                        <a:defRPr sz="1800" b="1" kern="1200">
                          <a:solidFill>
                            <a:schemeClr val="lt1"/>
                          </a:solidFill>
                          <a:latin typeface="Times New Roman"/>
                        </a:defRPr>
                      </a:lvl5pPr>
                      <a:lvl6pPr marL="2285943" algn="l" defTabSz="914378" rtl="0" eaLnBrk="1" latinLnBrk="0" hangingPunct="1">
                        <a:defRPr sz="1800" b="1" kern="1200">
                          <a:solidFill>
                            <a:schemeClr val="lt1"/>
                          </a:solidFill>
                          <a:latin typeface="Times New Roman"/>
                        </a:defRPr>
                      </a:lvl6pPr>
                      <a:lvl7pPr marL="2743132" algn="l" defTabSz="914378" rtl="0" eaLnBrk="1" latinLnBrk="0" hangingPunct="1">
                        <a:defRPr sz="1800" b="1" kern="1200">
                          <a:solidFill>
                            <a:schemeClr val="lt1"/>
                          </a:solidFill>
                          <a:latin typeface="Times New Roman"/>
                        </a:defRPr>
                      </a:lvl7pPr>
                      <a:lvl8pPr marL="3200320" algn="l" defTabSz="914378" rtl="0" eaLnBrk="1" latinLnBrk="0" hangingPunct="1">
                        <a:defRPr sz="1800" b="1" kern="1200">
                          <a:solidFill>
                            <a:schemeClr val="lt1"/>
                          </a:solidFill>
                          <a:latin typeface="Times New Roman"/>
                        </a:defRPr>
                      </a:lvl8pPr>
                      <a:lvl9pPr marL="3657509" algn="l" defTabSz="914378" rtl="0" eaLnBrk="1" latinLnBrk="0" hangingPunct="1">
                        <a:defRPr sz="1800" b="1" kern="1200">
                          <a:solidFill>
                            <a:schemeClr val="lt1"/>
                          </a:solidFill>
                          <a:latin typeface="Times New Roman"/>
                        </a:defRPr>
                      </a:lvl9pPr>
                    </a:lstStyle>
                    <a:p>
                      <a:r>
                        <a:rPr lang="it-IT" dirty="0">
                          <a:solidFill>
                            <a:schemeClr val="bg1"/>
                          </a:solidFill>
                          <a:latin typeface="Arial" panose="020B0604020202020204" pitchFamily="34" charset="0"/>
                          <a:cs typeface="Arial" panose="020B0604020202020204" pitchFamily="34" charset="0"/>
                        </a:rPr>
                        <a:t>Teho 30-60 kVA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378" rtl="0" eaLnBrk="1" latinLnBrk="0" hangingPunct="1">
                        <a:defRPr sz="1800" b="1" kern="1200">
                          <a:solidFill>
                            <a:schemeClr val="lt1"/>
                          </a:solidFill>
                          <a:latin typeface="Times New Roman"/>
                        </a:defRPr>
                      </a:lvl1pPr>
                      <a:lvl2pPr marL="457189" algn="l" defTabSz="914378" rtl="0" eaLnBrk="1" latinLnBrk="0" hangingPunct="1">
                        <a:defRPr sz="1800" b="1" kern="1200">
                          <a:solidFill>
                            <a:schemeClr val="lt1"/>
                          </a:solidFill>
                          <a:latin typeface="Times New Roman"/>
                        </a:defRPr>
                      </a:lvl2pPr>
                      <a:lvl3pPr marL="914378" algn="l" defTabSz="914378" rtl="0" eaLnBrk="1" latinLnBrk="0" hangingPunct="1">
                        <a:defRPr sz="1800" b="1" kern="1200">
                          <a:solidFill>
                            <a:schemeClr val="lt1"/>
                          </a:solidFill>
                          <a:latin typeface="Times New Roman"/>
                        </a:defRPr>
                      </a:lvl3pPr>
                      <a:lvl4pPr marL="1371566" algn="l" defTabSz="914378" rtl="0" eaLnBrk="1" latinLnBrk="0" hangingPunct="1">
                        <a:defRPr sz="1800" b="1" kern="1200">
                          <a:solidFill>
                            <a:schemeClr val="lt1"/>
                          </a:solidFill>
                          <a:latin typeface="Times New Roman"/>
                        </a:defRPr>
                      </a:lvl4pPr>
                      <a:lvl5pPr marL="1828754" algn="l" defTabSz="914378" rtl="0" eaLnBrk="1" latinLnBrk="0" hangingPunct="1">
                        <a:defRPr sz="1800" b="1" kern="1200">
                          <a:solidFill>
                            <a:schemeClr val="lt1"/>
                          </a:solidFill>
                          <a:latin typeface="Times New Roman"/>
                        </a:defRPr>
                      </a:lvl5pPr>
                      <a:lvl6pPr marL="2285943" algn="l" defTabSz="914378" rtl="0" eaLnBrk="1" latinLnBrk="0" hangingPunct="1">
                        <a:defRPr sz="1800" b="1" kern="1200">
                          <a:solidFill>
                            <a:schemeClr val="lt1"/>
                          </a:solidFill>
                          <a:latin typeface="Times New Roman"/>
                        </a:defRPr>
                      </a:lvl6pPr>
                      <a:lvl7pPr marL="2743132" algn="l" defTabSz="914378" rtl="0" eaLnBrk="1" latinLnBrk="0" hangingPunct="1">
                        <a:defRPr sz="1800" b="1" kern="1200">
                          <a:solidFill>
                            <a:schemeClr val="lt1"/>
                          </a:solidFill>
                          <a:latin typeface="Times New Roman"/>
                        </a:defRPr>
                      </a:lvl7pPr>
                      <a:lvl8pPr marL="3200320" algn="l" defTabSz="914378" rtl="0" eaLnBrk="1" latinLnBrk="0" hangingPunct="1">
                        <a:defRPr sz="1800" b="1" kern="1200">
                          <a:solidFill>
                            <a:schemeClr val="lt1"/>
                          </a:solidFill>
                          <a:latin typeface="Times New Roman"/>
                        </a:defRPr>
                      </a:lvl8pPr>
                      <a:lvl9pPr marL="3657509" algn="l" defTabSz="914378" rtl="0" eaLnBrk="1" latinLnBrk="0" hangingPunct="1">
                        <a:defRPr sz="1800" b="1" kern="1200">
                          <a:solidFill>
                            <a:schemeClr val="lt1"/>
                          </a:solidFill>
                          <a:latin typeface="Times New Roman"/>
                        </a:defRPr>
                      </a:lvl9pPr>
                    </a:lstStyle>
                    <a:p>
                      <a:r>
                        <a:rPr lang="it-IT" dirty="0">
                          <a:solidFill>
                            <a:schemeClr val="bg1"/>
                          </a:solidFill>
                          <a:latin typeface="Arial" panose="020B0604020202020204" pitchFamily="34" charset="0"/>
                          <a:cs typeface="Arial" panose="020B0604020202020204" pitchFamily="34" charset="0"/>
                        </a:rPr>
                        <a:t>Teho 80 kVA tai yli</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096977158"/>
                  </a:ext>
                </a:extLst>
              </a:tr>
              <a:tr h="370840">
                <a:tc>
                  <a:txBody>
                    <a:bodyPr/>
                    <a:lstStyle>
                      <a:lvl1pPr marL="0" algn="l" defTabSz="914378" rtl="0" eaLnBrk="1" latinLnBrk="0" hangingPunct="1">
                        <a:defRPr sz="1800" kern="1200">
                          <a:solidFill>
                            <a:schemeClr val="dk1"/>
                          </a:solidFill>
                          <a:latin typeface="Times New Roman"/>
                        </a:defRPr>
                      </a:lvl1pPr>
                      <a:lvl2pPr marL="457189" algn="l" defTabSz="914378" rtl="0" eaLnBrk="1" latinLnBrk="0" hangingPunct="1">
                        <a:defRPr sz="1800" kern="1200">
                          <a:solidFill>
                            <a:schemeClr val="dk1"/>
                          </a:solidFill>
                          <a:latin typeface="Times New Roman"/>
                        </a:defRPr>
                      </a:lvl2pPr>
                      <a:lvl3pPr marL="914378" algn="l" defTabSz="914378" rtl="0" eaLnBrk="1" latinLnBrk="0" hangingPunct="1">
                        <a:defRPr sz="1800" kern="1200">
                          <a:solidFill>
                            <a:schemeClr val="dk1"/>
                          </a:solidFill>
                          <a:latin typeface="Times New Roman"/>
                        </a:defRPr>
                      </a:lvl3pPr>
                      <a:lvl4pPr marL="1371566" algn="l" defTabSz="914378" rtl="0" eaLnBrk="1" latinLnBrk="0" hangingPunct="1">
                        <a:defRPr sz="1800" kern="1200">
                          <a:solidFill>
                            <a:schemeClr val="dk1"/>
                          </a:solidFill>
                          <a:latin typeface="Times New Roman"/>
                        </a:defRPr>
                      </a:lvl4pPr>
                      <a:lvl5pPr marL="1828754" algn="l" defTabSz="914378" rtl="0" eaLnBrk="1" latinLnBrk="0" hangingPunct="1">
                        <a:defRPr sz="1800" kern="1200">
                          <a:solidFill>
                            <a:schemeClr val="dk1"/>
                          </a:solidFill>
                          <a:latin typeface="Times New Roman"/>
                        </a:defRPr>
                      </a:lvl5pPr>
                      <a:lvl6pPr marL="2285943" algn="l" defTabSz="914378" rtl="0" eaLnBrk="1" latinLnBrk="0" hangingPunct="1">
                        <a:defRPr sz="1800" kern="1200">
                          <a:solidFill>
                            <a:schemeClr val="dk1"/>
                          </a:solidFill>
                          <a:latin typeface="Times New Roman"/>
                        </a:defRPr>
                      </a:lvl6pPr>
                      <a:lvl7pPr marL="2743132" algn="l" defTabSz="914378" rtl="0" eaLnBrk="1" latinLnBrk="0" hangingPunct="1">
                        <a:defRPr sz="1800" kern="1200">
                          <a:solidFill>
                            <a:schemeClr val="dk1"/>
                          </a:solidFill>
                          <a:latin typeface="Times New Roman"/>
                        </a:defRPr>
                      </a:lvl7pPr>
                      <a:lvl8pPr marL="3200320" algn="l" defTabSz="914378" rtl="0" eaLnBrk="1" latinLnBrk="0" hangingPunct="1">
                        <a:defRPr sz="1800" kern="1200">
                          <a:solidFill>
                            <a:schemeClr val="dk1"/>
                          </a:solidFill>
                          <a:latin typeface="Times New Roman"/>
                        </a:defRPr>
                      </a:lvl8pPr>
                      <a:lvl9pPr marL="3657509" algn="l" defTabSz="914378" rtl="0" eaLnBrk="1" latinLnBrk="0" hangingPunct="1">
                        <a:defRPr sz="1800" kern="1200">
                          <a:solidFill>
                            <a:schemeClr val="dk1"/>
                          </a:solidFill>
                          <a:latin typeface="Times New Roman"/>
                        </a:defRPr>
                      </a:lvl9pPr>
                    </a:lstStyle>
                    <a:p>
                      <a:r>
                        <a:rPr lang="it-IT" dirty="0">
                          <a:solidFill>
                            <a:schemeClr val="bg1"/>
                          </a:solidFill>
                          <a:latin typeface="Arial" panose="020B0604020202020204" pitchFamily="34" charset="0"/>
                          <a:cs typeface="Arial" panose="020B0604020202020204" pitchFamily="34" charset="0"/>
                        </a:rPr>
                        <a:t>Ei vaadi puhdistuslaitteita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Times New Roman"/>
                        </a:defRPr>
                      </a:lvl1pPr>
                      <a:lvl2pPr marL="457189" algn="l" defTabSz="914378" rtl="0" eaLnBrk="1" latinLnBrk="0" hangingPunct="1">
                        <a:defRPr sz="1800" kern="1200">
                          <a:solidFill>
                            <a:schemeClr val="dk1"/>
                          </a:solidFill>
                          <a:latin typeface="Times New Roman"/>
                        </a:defRPr>
                      </a:lvl2pPr>
                      <a:lvl3pPr marL="914378" algn="l" defTabSz="914378" rtl="0" eaLnBrk="1" latinLnBrk="0" hangingPunct="1">
                        <a:defRPr sz="1800" kern="1200">
                          <a:solidFill>
                            <a:schemeClr val="dk1"/>
                          </a:solidFill>
                          <a:latin typeface="Times New Roman"/>
                        </a:defRPr>
                      </a:lvl3pPr>
                      <a:lvl4pPr marL="1371566" algn="l" defTabSz="914378" rtl="0" eaLnBrk="1" latinLnBrk="0" hangingPunct="1">
                        <a:defRPr sz="1800" kern="1200">
                          <a:solidFill>
                            <a:schemeClr val="dk1"/>
                          </a:solidFill>
                          <a:latin typeface="Times New Roman"/>
                        </a:defRPr>
                      </a:lvl4pPr>
                      <a:lvl5pPr marL="1828754" algn="l" defTabSz="914378" rtl="0" eaLnBrk="1" latinLnBrk="0" hangingPunct="1">
                        <a:defRPr sz="1800" kern="1200">
                          <a:solidFill>
                            <a:schemeClr val="dk1"/>
                          </a:solidFill>
                          <a:latin typeface="Times New Roman"/>
                        </a:defRPr>
                      </a:lvl5pPr>
                      <a:lvl6pPr marL="2285943" algn="l" defTabSz="914378" rtl="0" eaLnBrk="1" latinLnBrk="0" hangingPunct="1">
                        <a:defRPr sz="1800" kern="1200">
                          <a:solidFill>
                            <a:schemeClr val="dk1"/>
                          </a:solidFill>
                          <a:latin typeface="Times New Roman"/>
                        </a:defRPr>
                      </a:lvl6pPr>
                      <a:lvl7pPr marL="2743132" algn="l" defTabSz="914378" rtl="0" eaLnBrk="1" latinLnBrk="0" hangingPunct="1">
                        <a:defRPr sz="1800" kern="1200">
                          <a:solidFill>
                            <a:schemeClr val="dk1"/>
                          </a:solidFill>
                          <a:latin typeface="Times New Roman"/>
                        </a:defRPr>
                      </a:lvl7pPr>
                      <a:lvl8pPr marL="3200320" algn="l" defTabSz="914378" rtl="0" eaLnBrk="1" latinLnBrk="0" hangingPunct="1">
                        <a:defRPr sz="1800" kern="1200">
                          <a:solidFill>
                            <a:schemeClr val="dk1"/>
                          </a:solidFill>
                          <a:latin typeface="Times New Roman"/>
                        </a:defRPr>
                      </a:lvl8pPr>
                      <a:lvl9pPr marL="3657509" algn="l" defTabSz="914378" rtl="0" eaLnBrk="1" latinLnBrk="0" hangingPunct="1">
                        <a:defRPr sz="1800" kern="1200">
                          <a:solidFill>
                            <a:schemeClr val="dk1"/>
                          </a:solidFill>
                          <a:latin typeface="Times New Roman"/>
                        </a:defRPr>
                      </a:lvl9pPr>
                    </a:lstStyle>
                    <a:p>
                      <a:r>
                        <a:rPr lang="it-IT" dirty="0">
                          <a:solidFill>
                            <a:schemeClr val="bg1"/>
                          </a:solidFill>
                          <a:latin typeface="Arial" panose="020B0604020202020204" pitchFamily="34" charset="0"/>
                          <a:cs typeface="Arial" panose="020B0604020202020204" pitchFamily="34" charset="0"/>
                        </a:rPr>
                        <a:t>Hapetuskatalysaattori (DOC) + Partikkelisuodatin (DPF)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8" rtl="0" eaLnBrk="1" latinLnBrk="0" hangingPunct="1">
                        <a:defRPr sz="1800" kern="1200">
                          <a:solidFill>
                            <a:schemeClr val="dk1"/>
                          </a:solidFill>
                          <a:latin typeface="Times New Roman"/>
                        </a:defRPr>
                      </a:lvl1pPr>
                      <a:lvl2pPr marL="457189" algn="l" defTabSz="914378" rtl="0" eaLnBrk="1" latinLnBrk="0" hangingPunct="1">
                        <a:defRPr sz="1800" kern="1200">
                          <a:solidFill>
                            <a:schemeClr val="dk1"/>
                          </a:solidFill>
                          <a:latin typeface="Times New Roman"/>
                        </a:defRPr>
                      </a:lvl2pPr>
                      <a:lvl3pPr marL="914378" algn="l" defTabSz="914378" rtl="0" eaLnBrk="1" latinLnBrk="0" hangingPunct="1">
                        <a:defRPr sz="1800" kern="1200">
                          <a:solidFill>
                            <a:schemeClr val="dk1"/>
                          </a:solidFill>
                          <a:latin typeface="Times New Roman"/>
                        </a:defRPr>
                      </a:lvl3pPr>
                      <a:lvl4pPr marL="1371566" algn="l" defTabSz="914378" rtl="0" eaLnBrk="1" latinLnBrk="0" hangingPunct="1">
                        <a:defRPr sz="1800" kern="1200">
                          <a:solidFill>
                            <a:schemeClr val="dk1"/>
                          </a:solidFill>
                          <a:latin typeface="Times New Roman"/>
                        </a:defRPr>
                      </a:lvl4pPr>
                      <a:lvl5pPr marL="1828754" algn="l" defTabSz="914378" rtl="0" eaLnBrk="1" latinLnBrk="0" hangingPunct="1">
                        <a:defRPr sz="1800" kern="1200">
                          <a:solidFill>
                            <a:schemeClr val="dk1"/>
                          </a:solidFill>
                          <a:latin typeface="Times New Roman"/>
                        </a:defRPr>
                      </a:lvl5pPr>
                      <a:lvl6pPr marL="2285943" algn="l" defTabSz="914378" rtl="0" eaLnBrk="1" latinLnBrk="0" hangingPunct="1">
                        <a:defRPr sz="1800" kern="1200">
                          <a:solidFill>
                            <a:schemeClr val="dk1"/>
                          </a:solidFill>
                          <a:latin typeface="Times New Roman"/>
                        </a:defRPr>
                      </a:lvl6pPr>
                      <a:lvl7pPr marL="2743132" algn="l" defTabSz="914378" rtl="0" eaLnBrk="1" latinLnBrk="0" hangingPunct="1">
                        <a:defRPr sz="1800" kern="1200">
                          <a:solidFill>
                            <a:schemeClr val="dk1"/>
                          </a:solidFill>
                          <a:latin typeface="Times New Roman"/>
                        </a:defRPr>
                      </a:lvl7pPr>
                      <a:lvl8pPr marL="3200320" algn="l" defTabSz="914378" rtl="0" eaLnBrk="1" latinLnBrk="0" hangingPunct="1">
                        <a:defRPr sz="1800" kern="1200">
                          <a:solidFill>
                            <a:schemeClr val="dk1"/>
                          </a:solidFill>
                          <a:latin typeface="Times New Roman"/>
                        </a:defRPr>
                      </a:lvl8pPr>
                      <a:lvl9pPr marL="3657509" algn="l" defTabSz="914378" rtl="0" eaLnBrk="1" latinLnBrk="0" hangingPunct="1">
                        <a:defRPr sz="1800" kern="1200">
                          <a:solidFill>
                            <a:schemeClr val="dk1"/>
                          </a:solidFill>
                          <a:latin typeface="Times New Roman"/>
                        </a:defRPr>
                      </a:lvl9pPr>
                    </a:lstStyle>
                    <a:p>
                      <a:pPr marL="0" marR="0" lvl="0" indent="0" algn="l" defTabSz="914378" rtl="0" eaLnBrk="1" fontAlgn="auto" latinLnBrk="0" hangingPunct="1">
                        <a:lnSpc>
                          <a:spcPct val="100000"/>
                        </a:lnSpc>
                        <a:spcBef>
                          <a:spcPts val="0"/>
                        </a:spcBef>
                        <a:spcAft>
                          <a:spcPts val="0"/>
                        </a:spcAft>
                        <a:buClrTx/>
                        <a:buSzTx/>
                        <a:buFontTx/>
                        <a:buNone/>
                        <a:tabLst/>
                        <a:defRPr/>
                      </a:pPr>
                      <a:r>
                        <a:rPr lang="it-IT" dirty="0">
                          <a:solidFill>
                            <a:schemeClr val="bg1"/>
                          </a:solidFill>
                          <a:latin typeface="Arial" panose="020B0604020202020204" pitchFamily="34" charset="0"/>
                          <a:cs typeface="Arial" panose="020B0604020202020204" pitchFamily="34" charset="0"/>
                        </a:rPr>
                        <a:t>Hapetuskatalysaattori (DOC) + Partikkelisuodatin (DPF) + SCR katalysaattori  </a:t>
                      </a:r>
                    </a:p>
                    <a:p>
                      <a:endParaRPr lang="it-IT" dirty="0">
                        <a:solidFill>
                          <a:schemeClr val="bg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118927"/>
                  </a:ext>
                </a:extLst>
              </a:tr>
            </a:tbl>
          </a:graphicData>
        </a:graphic>
      </p:graphicFrame>
      <p:sp>
        <p:nvSpPr>
          <p:cNvPr id="3" name="Tekstiruutu 2">
            <a:extLst>
              <a:ext uri="{FF2B5EF4-FFF2-40B4-BE49-F238E27FC236}">
                <a16:creationId xmlns:a16="http://schemas.microsoft.com/office/drawing/2014/main" id="{7C5BCF6E-430E-9681-DD4C-4F6FE9237B31}"/>
              </a:ext>
            </a:extLst>
          </p:cNvPr>
          <p:cNvSpPr txBox="1"/>
          <p:nvPr/>
        </p:nvSpPr>
        <p:spPr>
          <a:xfrm>
            <a:off x="798319" y="795938"/>
            <a:ext cx="9595640" cy="3416320"/>
          </a:xfrm>
          <a:prstGeom prst="rect">
            <a:avLst/>
          </a:prstGeom>
          <a:noFill/>
        </p:spPr>
        <p:txBody>
          <a:bodyPr wrap="square" rtlCol="0">
            <a:spAutoFit/>
          </a:bodyPr>
          <a:lstStyle/>
          <a:p>
            <a:r>
              <a:rPr lang="fi-FI" dirty="0">
                <a:solidFill>
                  <a:schemeClr val="bg1"/>
                </a:solidFill>
              </a:rPr>
              <a:t>Dieselgeneraattorien päästöjen </a:t>
            </a:r>
            <a:r>
              <a:rPr lang="fi-FI" dirty="0" err="1">
                <a:solidFill>
                  <a:schemeClr val="bg1"/>
                </a:solidFill>
              </a:rPr>
              <a:t>rajaarvot</a:t>
            </a:r>
            <a:r>
              <a:rPr lang="fi-FI" dirty="0">
                <a:solidFill>
                  <a:schemeClr val="bg1"/>
                </a:solidFill>
              </a:rPr>
              <a:t> on määriteltyjä moottorin tehon mukaisesti. Teholtaan pienemmissä dieselgeneraattoreissa ei tarvitse ollenkaan pakokaasujen puhdistuslaitteita, koska EU </a:t>
            </a:r>
            <a:r>
              <a:rPr lang="fi-FI" dirty="0" err="1">
                <a:solidFill>
                  <a:schemeClr val="bg1"/>
                </a:solidFill>
              </a:rPr>
              <a:t>Stgae</a:t>
            </a:r>
            <a:r>
              <a:rPr lang="fi-FI" dirty="0">
                <a:solidFill>
                  <a:schemeClr val="bg1"/>
                </a:solidFill>
              </a:rPr>
              <a:t> V päästörajat voidaan saavuttaa palamistapahtumaa optimoimalla.</a:t>
            </a:r>
          </a:p>
          <a:p>
            <a:endParaRPr lang="fi-FI" dirty="0">
              <a:solidFill>
                <a:schemeClr val="bg1"/>
              </a:solidFill>
            </a:endParaRPr>
          </a:p>
          <a:p>
            <a:r>
              <a:rPr lang="fi-FI" dirty="0">
                <a:solidFill>
                  <a:schemeClr val="bg1"/>
                </a:solidFill>
              </a:rPr>
              <a:t>30 – 60 </a:t>
            </a:r>
            <a:r>
              <a:rPr lang="fi-FI" dirty="0" err="1">
                <a:solidFill>
                  <a:schemeClr val="bg1"/>
                </a:solidFill>
              </a:rPr>
              <a:t>kVA</a:t>
            </a:r>
            <a:r>
              <a:rPr lang="fi-FI" dirty="0">
                <a:solidFill>
                  <a:schemeClr val="bg1"/>
                </a:solidFill>
              </a:rPr>
              <a:t> kokoluokassa moottorit on pakko varustaa hapetuskatalysaattorilla sekä dieselpartikkelisuodattimella.</a:t>
            </a:r>
          </a:p>
          <a:p>
            <a:endParaRPr lang="fi-FI" dirty="0">
              <a:solidFill>
                <a:schemeClr val="bg1"/>
              </a:solidFill>
            </a:endParaRPr>
          </a:p>
          <a:p>
            <a:r>
              <a:rPr lang="fi-FI" dirty="0">
                <a:solidFill>
                  <a:schemeClr val="bg1"/>
                </a:solidFill>
              </a:rPr>
              <a:t>Yli 80 </a:t>
            </a:r>
            <a:r>
              <a:rPr lang="fi-FI" dirty="0" err="1">
                <a:solidFill>
                  <a:schemeClr val="bg1"/>
                </a:solidFill>
              </a:rPr>
              <a:t>kVA</a:t>
            </a:r>
            <a:r>
              <a:rPr lang="fi-FI" dirty="0">
                <a:solidFill>
                  <a:schemeClr val="bg1"/>
                </a:solidFill>
              </a:rPr>
              <a:t> dieselgeneraattoreissa on hapetuskatalysaattorin ja dieselpartikkelin lisäksi myös SCR katalysaattori, joka pelkistää </a:t>
            </a:r>
            <a:r>
              <a:rPr lang="fi-FI" dirty="0" err="1">
                <a:solidFill>
                  <a:schemeClr val="bg1"/>
                </a:solidFill>
              </a:rPr>
              <a:t>typeniksidipäästöjä</a:t>
            </a:r>
            <a:r>
              <a:rPr lang="fi-FI" dirty="0">
                <a:solidFill>
                  <a:schemeClr val="bg1"/>
                </a:solidFill>
              </a:rPr>
              <a:t> Urea liuosta (</a:t>
            </a:r>
            <a:r>
              <a:rPr lang="fi-FI" dirty="0" err="1">
                <a:solidFill>
                  <a:schemeClr val="bg1"/>
                </a:solidFill>
              </a:rPr>
              <a:t>Adblue</a:t>
            </a:r>
            <a:r>
              <a:rPr lang="fi-FI" dirty="0">
                <a:solidFill>
                  <a:schemeClr val="bg1"/>
                </a:solidFill>
              </a:rPr>
              <a:t>) hyväksi käyttäen.</a:t>
            </a:r>
          </a:p>
          <a:p>
            <a:r>
              <a:rPr lang="fi-FI" dirty="0">
                <a:solidFill>
                  <a:schemeClr val="bg1"/>
                </a:solidFill>
              </a:rPr>
              <a:t> </a:t>
            </a:r>
          </a:p>
        </p:txBody>
      </p:sp>
    </p:spTree>
    <p:extLst>
      <p:ext uri="{BB962C8B-B14F-4D97-AF65-F5344CB8AC3E}">
        <p14:creationId xmlns:p14="http://schemas.microsoft.com/office/powerpoint/2010/main" val="7752580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3">
            <a:extLst>
              <a:ext uri="{FF2B5EF4-FFF2-40B4-BE49-F238E27FC236}">
                <a16:creationId xmlns:a16="http://schemas.microsoft.com/office/drawing/2014/main" id="{5D35EB32-CFFB-395D-43F9-F2AD46A6D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179" y="3012427"/>
            <a:ext cx="5580881" cy="192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1">
            <a:extLst>
              <a:ext uri="{FF2B5EF4-FFF2-40B4-BE49-F238E27FC236}">
                <a16:creationId xmlns:a16="http://schemas.microsoft.com/office/drawing/2014/main" id="{C3EFDBC5-F0CA-AE81-FB6B-412A762826C9}"/>
              </a:ext>
            </a:extLst>
          </p:cNvPr>
          <p:cNvSpPr txBox="1">
            <a:spLocks noChangeArrowheads="1"/>
          </p:cNvSpPr>
          <p:nvPr/>
        </p:nvSpPr>
        <p:spPr bwMode="auto">
          <a:xfrm>
            <a:off x="363235" y="132691"/>
            <a:ext cx="2732087" cy="769441"/>
          </a:xfrm>
          <a:prstGeom prst="rect">
            <a:avLst/>
          </a:prstGeom>
          <a:noFill/>
          <a:ln>
            <a:noFill/>
          </a:ln>
        </p:spPr>
        <p:txBody>
          <a:bodyPr>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it-IT" altLang="it-IT" sz="3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DOC: </a:t>
            </a:r>
          </a:p>
          <a:p>
            <a:pPr marL="0" marR="0" lvl="0" indent="0" defTabSz="914400" eaLnBrk="0" fontAlgn="base" latinLnBrk="0" hangingPunct="0">
              <a:lnSpc>
                <a:spcPct val="100000"/>
              </a:lnSpc>
              <a:spcBef>
                <a:spcPct val="0"/>
              </a:spcBef>
              <a:spcAft>
                <a:spcPct val="0"/>
              </a:spcAft>
              <a:buClrTx/>
              <a:buSzTx/>
              <a:buFontTx/>
              <a:buNone/>
              <a:tabLst/>
              <a:defRPr/>
            </a:pPr>
            <a:r>
              <a:rPr lang="en-US" altLang="it-IT" sz="1200" kern="0" dirty="0" err="1">
                <a:solidFill>
                  <a:srgbClr val="808080">
                    <a:lumMod val="75000"/>
                  </a:srgbClr>
                </a:solidFill>
              </a:rPr>
              <a:t>Hapetuskatalysaattori</a:t>
            </a:r>
            <a:endParaRPr kumimoji="0" lang="it-IT" altLang="it-IT" sz="3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endParaRPr>
          </a:p>
        </p:txBody>
      </p:sp>
      <p:sp>
        <p:nvSpPr>
          <p:cNvPr id="4" name="CasellaDiTesto 1">
            <a:extLst>
              <a:ext uri="{FF2B5EF4-FFF2-40B4-BE49-F238E27FC236}">
                <a16:creationId xmlns:a16="http://schemas.microsoft.com/office/drawing/2014/main" id="{AA54CFDC-58E3-ECB5-1037-CC85C188FADE}"/>
              </a:ext>
            </a:extLst>
          </p:cNvPr>
          <p:cNvSpPr txBox="1">
            <a:spLocks noChangeArrowheads="1"/>
          </p:cNvSpPr>
          <p:nvPr/>
        </p:nvSpPr>
        <p:spPr bwMode="auto">
          <a:xfrm>
            <a:off x="6754864" y="201740"/>
            <a:ext cx="2730501" cy="769441"/>
          </a:xfrm>
          <a:prstGeom prst="rect">
            <a:avLst/>
          </a:prstGeom>
          <a:noFill/>
          <a:ln>
            <a:noFill/>
          </a:ln>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it-IT" altLang="it-IT" sz="3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SCR</a:t>
            </a:r>
            <a:r>
              <a:rPr kumimoji="0" lang="it-IT" altLang="it-IT" sz="14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p>
          <a:p>
            <a:pPr marL="0" marR="0" lvl="0" indent="0" defTabSz="914400" eaLnBrk="0" fontAlgn="base" latinLnBrk="0" hangingPunct="0">
              <a:lnSpc>
                <a:spcPct val="100000"/>
              </a:lnSpc>
              <a:spcBef>
                <a:spcPct val="0"/>
              </a:spcBef>
              <a:spcAft>
                <a:spcPct val="0"/>
              </a:spcAft>
              <a:buClrTx/>
              <a:buSzTx/>
              <a:buFontTx/>
              <a:buNone/>
              <a:tabLst/>
              <a:defRPr/>
            </a:pPr>
            <a:r>
              <a:rPr lang="it-IT" altLang="it-IT" sz="1200" b="1" kern="0" dirty="0">
                <a:solidFill>
                  <a:srgbClr val="808080">
                    <a:lumMod val="75000"/>
                  </a:srgbClr>
                </a:solidFill>
              </a:rPr>
              <a:t>SCR katalysaattori</a:t>
            </a:r>
            <a:endParaRPr kumimoji="0" lang="it-IT" altLang="it-IT" sz="14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endParaRPr>
          </a:p>
        </p:txBody>
      </p:sp>
      <p:sp>
        <p:nvSpPr>
          <p:cNvPr id="5" name="CasellaDiTesto 1">
            <a:extLst>
              <a:ext uri="{FF2B5EF4-FFF2-40B4-BE49-F238E27FC236}">
                <a16:creationId xmlns:a16="http://schemas.microsoft.com/office/drawing/2014/main" id="{513C39D7-12E7-CA3F-D35A-4908D22A0701}"/>
              </a:ext>
            </a:extLst>
          </p:cNvPr>
          <p:cNvSpPr txBox="1">
            <a:spLocks noChangeArrowheads="1"/>
          </p:cNvSpPr>
          <p:nvPr/>
        </p:nvSpPr>
        <p:spPr bwMode="auto">
          <a:xfrm>
            <a:off x="6787991" y="1015528"/>
            <a:ext cx="29003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marL="0" marR="0" lvl="0" indent="0" algn="just" defTabSz="91440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SCR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katalysaattori</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poistaa</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pakokaasuista</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typenoksideja</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jotka</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syntyvät</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kun</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palotapahtuma</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on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hyvin</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kuuma</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SCR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järjestelmä</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pelkistää</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typenoksidit</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typeksi</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ja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vedeksi</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ruiskuttamalla</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urea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liuosta</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SCR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katalysaattoriin</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Urea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liuos</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tunnetaan</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yleisesti</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t>
            </a:r>
            <a:r>
              <a:rPr kumimoji="0" lang="en-US" altLang="it-IT" sz="1200" b="1"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nimellä</a:t>
            </a:r>
            <a:r>
              <a:rPr kumimoji="0" lang="en-US"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 AdBlue.</a:t>
            </a:r>
            <a:endParaRPr kumimoji="0" lang="it-IT" altLang="it-IT" sz="1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endParaRPr>
          </a:p>
        </p:txBody>
      </p:sp>
      <p:pic>
        <p:nvPicPr>
          <p:cNvPr id="6" name="Picture 16" descr="Oxidation Catalyst - Clean Emissions Products Inc.">
            <a:extLst>
              <a:ext uri="{FF2B5EF4-FFF2-40B4-BE49-F238E27FC236}">
                <a16:creationId xmlns:a16="http://schemas.microsoft.com/office/drawing/2014/main" id="{D68C82A2-05D5-2F7D-B74D-E615CB765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 y="3596189"/>
            <a:ext cx="3138079" cy="22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1">
            <a:extLst>
              <a:ext uri="{FF2B5EF4-FFF2-40B4-BE49-F238E27FC236}">
                <a16:creationId xmlns:a16="http://schemas.microsoft.com/office/drawing/2014/main" id="{3756152B-3013-BDF5-B1F2-D61476F25B36}"/>
              </a:ext>
            </a:extLst>
          </p:cNvPr>
          <p:cNvSpPr txBox="1">
            <a:spLocks noChangeArrowheads="1"/>
          </p:cNvSpPr>
          <p:nvPr/>
        </p:nvSpPr>
        <p:spPr bwMode="auto">
          <a:xfrm>
            <a:off x="3083218" y="153813"/>
            <a:ext cx="2730500" cy="769441"/>
          </a:xfrm>
          <a:prstGeom prst="rect">
            <a:avLst/>
          </a:prstGeom>
          <a:noFill/>
          <a:ln>
            <a:noFill/>
          </a:ln>
        </p:spPr>
        <p:txBody>
          <a:bodyPr>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it-IT" altLang="it-IT" sz="32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DPF: </a:t>
            </a: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it-IT" sz="1200" b="0" i="0" u="none" strike="noStrike" kern="0" cap="none" spc="0" normalizeH="0" baseline="0" noProof="0" dirty="0" err="1">
                <a:ln>
                  <a:noFill/>
                </a:ln>
                <a:solidFill>
                  <a:srgbClr val="808080">
                    <a:lumMod val="75000"/>
                  </a:srgbClr>
                </a:solidFill>
                <a:effectLst/>
                <a:uLnTx/>
                <a:uFillTx/>
                <a:latin typeface="Trebuchet MS" panose="020B0603020202020204" pitchFamily="34" charset="0"/>
                <a:ea typeface="MS PGothic" panose="020B0600070205080204" pitchFamily="34" charset="-128"/>
              </a:rPr>
              <a:t>Dieselpartikkelisuodatin</a:t>
            </a:r>
            <a:endParaRPr kumimoji="0" lang="it-IT" altLang="it-IT" sz="1200" b="0"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endParaRPr>
          </a:p>
        </p:txBody>
      </p:sp>
      <p:sp>
        <p:nvSpPr>
          <p:cNvPr id="8" name="CasellaDiTesto 1">
            <a:extLst>
              <a:ext uri="{FF2B5EF4-FFF2-40B4-BE49-F238E27FC236}">
                <a16:creationId xmlns:a16="http://schemas.microsoft.com/office/drawing/2014/main" id="{04BBA0F9-0A20-1B3F-EC15-B4C5E9483143}"/>
              </a:ext>
            </a:extLst>
          </p:cNvPr>
          <p:cNvSpPr txBox="1">
            <a:spLocks noChangeArrowheads="1"/>
          </p:cNvSpPr>
          <p:nvPr/>
        </p:nvSpPr>
        <p:spPr bwMode="auto">
          <a:xfrm>
            <a:off x="3095322" y="971181"/>
            <a:ext cx="27305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marL="0" marR="0" lvl="0" indent="0" algn="just" defTabSz="91440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100" b="1"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Dieselpartikkelisuodatin suodattaa tumman savun eli noen pois pakokaasuista. Nokipartikkelin jäävät suodattimeen, jossa ne poltetaan hiilidioksidiksi. Palamisreaktio tapahtuu automaattisesti moottorin käydessä kunhan moottorin kuormitusaste on riittävä. Mikäli kuormitusaste on jäänyt käytön aikana alhaiseksi, pakokaasujen lämpötila ei välttämättä riitä puhdistamaan suodatinta.  Tällöinmoottorin valvontajärjestelmä ilmoittaa käyttäjälle manuaalisen puhdistuksen tarpeesta, jonka käyttäjä voi suorittaa nappia painamalla.</a:t>
            </a:r>
          </a:p>
        </p:txBody>
      </p:sp>
      <p:sp>
        <p:nvSpPr>
          <p:cNvPr id="9" name="CasellaDiTesto 1">
            <a:extLst>
              <a:ext uri="{FF2B5EF4-FFF2-40B4-BE49-F238E27FC236}">
                <a16:creationId xmlns:a16="http://schemas.microsoft.com/office/drawing/2014/main" id="{F071846D-ECFF-F064-F2ED-139765DC68FD}"/>
              </a:ext>
            </a:extLst>
          </p:cNvPr>
          <p:cNvSpPr txBox="1">
            <a:spLocks noChangeArrowheads="1"/>
          </p:cNvSpPr>
          <p:nvPr/>
        </p:nvSpPr>
        <p:spPr bwMode="auto">
          <a:xfrm>
            <a:off x="226731" y="971181"/>
            <a:ext cx="27305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marL="0" marR="0" lvl="0" indent="0" algn="just" defTabSz="91440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it-IT" altLang="it-IT" sz="1100" b="0" i="0" u="none" strike="noStrike" kern="0" cap="none" spc="0" normalizeH="0" baseline="0" noProof="0" dirty="0">
                <a:ln>
                  <a:noFill/>
                </a:ln>
                <a:solidFill>
                  <a:srgbClr val="808080">
                    <a:lumMod val="75000"/>
                  </a:srgbClr>
                </a:solidFill>
                <a:effectLst/>
                <a:uLnTx/>
                <a:uFillTx/>
                <a:latin typeface="Trebuchet MS" panose="020B0603020202020204" pitchFamily="34" charset="0"/>
                <a:ea typeface="MS PGothic" panose="020B0600070205080204" pitchFamily="34" charset="-128"/>
              </a:rPr>
              <a:t>Hapetuskatalysaattori on hyvin yksinkertainen laite, joka muuttaa pakokaasujen hiilimonoksidin (häkä) sekä palamattomat hiilivedyt hiilidioksidiksi ja vedeksi. Hapetuskatalysaattoreita on käytetty tieliikenteen dieselmoottoreissa 90- luvun alusta lähtien.</a:t>
            </a:r>
          </a:p>
        </p:txBody>
      </p:sp>
      <p:pic>
        <p:nvPicPr>
          <p:cNvPr id="10" name="Picture 18" descr="Johnson Matthey Retrofit Diesel Particulate Filters (DPFs) For Construction  Machinery - BISAF">
            <a:extLst>
              <a:ext uri="{FF2B5EF4-FFF2-40B4-BE49-F238E27FC236}">
                <a16:creationId xmlns:a16="http://schemas.microsoft.com/office/drawing/2014/main" id="{4AF6C865-20AC-335E-F9DA-3E42A59DD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561" y="3907062"/>
            <a:ext cx="2159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La struttura alveolare del filtro antiparticolato trattiene le particelle  di particolato fin quando, superata una soglia limite di “carico”, non si  rende necessaria una fase di rigenerazione che riporta il filtro alle">
            <a:extLst>
              <a:ext uri="{FF2B5EF4-FFF2-40B4-BE49-F238E27FC236}">
                <a16:creationId xmlns:a16="http://schemas.microsoft.com/office/drawing/2014/main" id="{8A174A28-1231-B026-E4A8-44C6CD54D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7422" y="4913476"/>
            <a:ext cx="14811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2474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7">
            <a:extLst>
              <a:ext uri="{FF2B5EF4-FFF2-40B4-BE49-F238E27FC236}">
                <a16:creationId xmlns:a16="http://schemas.microsoft.com/office/drawing/2014/main" id="{C6318A67-A398-78E6-5779-76CC28BB4725}"/>
              </a:ext>
            </a:extLst>
          </p:cNvPr>
          <p:cNvSpPr txBox="1">
            <a:spLocks noChangeArrowheads="1"/>
          </p:cNvSpPr>
          <p:nvPr/>
        </p:nvSpPr>
        <p:spPr bwMode="auto">
          <a:xfrm>
            <a:off x="612395" y="491885"/>
            <a:ext cx="8204434" cy="307777"/>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Täydellinen valikoima vähäpäästöisiä dieselgeneraattoreita, 20 - 45 kVA </a:t>
            </a:r>
          </a:p>
        </p:txBody>
      </p:sp>
      <p:sp>
        <p:nvSpPr>
          <p:cNvPr id="5" name="CasellaDiTesto 18">
            <a:extLst>
              <a:ext uri="{FF2B5EF4-FFF2-40B4-BE49-F238E27FC236}">
                <a16:creationId xmlns:a16="http://schemas.microsoft.com/office/drawing/2014/main" id="{98E70B0F-FB34-FF36-365E-72E78D4A80D4}"/>
              </a:ext>
            </a:extLst>
          </p:cNvPr>
          <p:cNvSpPr txBox="1"/>
          <p:nvPr/>
        </p:nvSpPr>
        <p:spPr>
          <a:xfrm>
            <a:off x="3637413" y="979431"/>
            <a:ext cx="3221372" cy="1600438"/>
          </a:xfrm>
          <a:prstGeom prst="rect">
            <a:avLst/>
          </a:prstGeom>
          <a:noFill/>
        </p:spPr>
        <p:txBody>
          <a:bodyPr wrap="square" rtlCol="0">
            <a:spAutoFit/>
          </a:bodyPr>
          <a:lstStyle/>
          <a:p>
            <a:r>
              <a:rPr lang="it-IT" sz="1400" b="1" dirty="0">
                <a:solidFill>
                  <a:schemeClr val="bg1"/>
                </a:solidFill>
              </a:rPr>
              <a:t>STRONG-RENT G30DSS</a:t>
            </a:r>
          </a:p>
          <a:p>
            <a:r>
              <a:rPr lang="it-IT" sz="1400" dirty="0">
                <a:solidFill>
                  <a:schemeClr val="bg1"/>
                </a:solidFill>
              </a:rPr>
              <a:t>Teho Prime        30 kVA</a:t>
            </a:r>
          </a:p>
          <a:p>
            <a:r>
              <a:rPr lang="it-IT" sz="1400" dirty="0">
                <a:solidFill>
                  <a:schemeClr val="bg1"/>
                </a:solidFill>
              </a:rPr>
              <a:t>Teho Standby    32 kVA</a:t>
            </a:r>
          </a:p>
          <a:p>
            <a:r>
              <a:rPr lang="it-IT" sz="1400" dirty="0">
                <a:solidFill>
                  <a:schemeClr val="bg1"/>
                </a:solidFill>
              </a:rPr>
              <a:t>Moottori	        Doosan</a:t>
            </a:r>
          </a:p>
          <a:p>
            <a:r>
              <a:rPr lang="it-IT" sz="1400" dirty="0">
                <a:solidFill>
                  <a:schemeClr val="bg1"/>
                </a:solidFill>
              </a:rPr>
              <a:t>Polttoainetankki 100 litraa</a:t>
            </a:r>
          </a:p>
          <a:p>
            <a:r>
              <a:rPr lang="it-IT" sz="1400" dirty="0">
                <a:solidFill>
                  <a:schemeClr val="bg1"/>
                </a:solidFill>
              </a:rPr>
              <a:t>Noise Level        65 dBA</a:t>
            </a:r>
          </a:p>
          <a:p>
            <a:r>
              <a:rPr lang="it-IT" sz="1400" dirty="0">
                <a:solidFill>
                  <a:schemeClr val="bg1"/>
                </a:solidFill>
              </a:rPr>
              <a:t> </a:t>
            </a:r>
          </a:p>
        </p:txBody>
      </p:sp>
      <p:sp>
        <p:nvSpPr>
          <p:cNvPr id="6" name="CasellaDiTesto 18">
            <a:extLst>
              <a:ext uri="{FF2B5EF4-FFF2-40B4-BE49-F238E27FC236}">
                <a16:creationId xmlns:a16="http://schemas.microsoft.com/office/drawing/2014/main" id="{0BB7977E-2504-F972-61E3-3FDC9023FE5D}"/>
              </a:ext>
            </a:extLst>
          </p:cNvPr>
          <p:cNvSpPr txBox="1"/>
          <p:nvPr/>
        </p:nvSpPr>
        <p:spPr>
          <a:xfrm>
            <a:off x="612395" y="996969"/>
            <a:ext cx="3025018" cy="1600438"/>
          </a:xfrm>
          <a:prstGeom prst="rect">
            <a:avLst/>
          </a:prstGeom>
          <a:noFill/>
        </p:spPr>
        <p:txBody>
          <a:bodyPr wrap="square" rtlCol="0">
            <a:spAutoFit/>
          </a:bodyPr>
          <a:lstStyle/>
          <a:p>
            <a:r>
              <a:rPr lang="it-IT" sz="1400" b="1" dirty="0">
                <a:solidFill>
                  <a:schemeClr val="bg1"/>
                </a:solidFill>
              </a:rPr>
              <a:t>INFINITY-RENT G20PS</a:t>
            </a:r>
          </a:p>
          <a:p>
            <a:r>
              <a:rPr lang="it-IT" sz="1400" dirty="0">
                <a:solidFill>
                  <a:schemeClr val="bg1"/>
                </a:solidFill>
              </a:rPr>
              <a:t>Teho Prime        20 kVA</a:t>
            </a:r>
          </a:p>
          <a:p>
            <a:r>
              <a:rPr lang="it-IT" sz="1400" dirty="0">
                <a:solidFill>
                  <a:schemeClr val="bg1"/>
                </a:solidFill>
              </a:rPr>
              <a:t>Teho Standby    22 kVA</a:t>
            </a:r>
          </a:p>
          <a:p>
            <a:r>
              <a:rPr lang="it-IT" sz="1400" dirty="0">
                <a:solidFill>
                  <a:schemeClr val="bg1"/>
                </a:solidFill>
              </a:rPr>
              <a:t>Moottori	        Perkins</a:t>
            </a:r>
          </a:p>
          <a:p>
            <a:r>
              <a:rPr lang="it-IT" sz="1400" dirty="0">
                <a:solidFill>
                  <a:schemeClr val="bg1"/>
                </a:solidFill>
              </a:rPr>
              <a:t>Polttoainetankki 50 litraa</a:t>
            </a:r>
          </a:p>
          <a:p>
            <a:r>
              <a:rPr lang="it-IT" sz="1400" dirty="0">
                <a:solidFill>
                  <a:schemeClr val="bg1"/>
                </a:solidFill>
              </a:rPr>
              <a:t>Melutaso            64dBA</a:t>
            </a:r>
          </a:p>
          <a:p>
            <a:r>
              <a:rPr lang="it-IT" sz="1400" dirty="0">
                <a:solidFill>
                  <a:schemeClr val="bg1"/>
                </a:solidFill>
              </a:rPr>
              <a:t> </a:t>
            </a:r>
          </a:p>
        </p:txBody>
      </p:sp>
      <p:sp>
        <p:nvSpPr>
          <p:cNvPr id="7" name="CasellaDiTesto 18">
            <a:extLst>
              <a:ext uri="{FF2B5EF4-FFF2-40B4-BE49-F238E27FC236}">
                <a16:creationId xmlns:a16="http://schemas.microsoft.com/office/drawing/2014/main" id="{CFE7ADC9-A20D-62F6-2A02-B4E8A32399D4}"/>
              </a:ext>
            </a:extLst>
          </p:cNvPr>
          <p:cNvSpPr txBox="1"/>
          <p:nvPr/>
        </p:nvSpPr>
        <p:spPr>
          <a:xfrm>
            <a:off x="6662431" y="960373"/>
            <a:ext cx="2520280" cy="1384995"/>
          </a:xfrm>
          <a:prstGeom prst="rect">
            <a:avLst/>
          </a:prstGeom>
          <a:noFill/>
        </p:spPr>
        <p:txBody>
          <a:bodyPr wrap="square" rtlCol="0">
            <a:spAutoFit/>
          </a:bodyPr>
          <a:lstStyle/>
          <a:p>
            <a:r>
              <a:rPr lang="it-IT" sz="1400" b="1" dirty="0">
                <a:solidFill>
                  <a:schemeClr val="bg1"/>
                </a:solidFill>
              </a:rPr>
              <a:t>STRONG-RENT G45DSS</a:t>
            </a:r>
          </a:p>
          <a:p>
            <a:r>
              <a:rPr lang="it-IT" sz="1400" dirty="0">
                <a:solidFill>
                  <a:schemeClr val="bg1"/>
                </a:solidFill>
              </a:rPr>
              <a:t>Teho Prime        45 kVA</a:t>
            </a:r>
          </a:p>
          <a:p>
            <a:r>
              <a:rPr lang="it-IT" sz="1400" dirty="0">
                <a:solidFill>
                  <a:schemeClr val="bg1"/>
                </a:solidFill>
              </a:rPr>
              <a:t>Teho Standby    50 kVA</a:t>
            </a:r>
          </a:p>
          <a:p>
            <a:r>
              <a:rPr lang="it-IT" sz="1400" dirty="0">
                <a:solidFill>
                  <a:schemeClr val="bg1"/>
                </a:solidFill>
              </a:rPr>
              <a:t>Moottori	        Doosan</a:t>
            </a:r>
          </a:p>
          <a:p>
            <a:r>
              <a:rPr lang="it-IT" sz="1400" dirty="0">
                <a:solidFill>
                  <a:schemeClr val="bg1"/>
                </a:solidFill>
              </a:rPr>
              <a:t>Polttoainetankki 100 litraa</a:t>
            </a:r>
          </a:p>
          <a:p>
            <a:r>
              <a:rPr lang="it-IT" sz="1400" dirty="0">
                <a:solidFill>
                  <a:schemeClr val="bg1"/>
                </a:solidFill>
              </a:rPr>
              <a:t>Melutaso 	         65 dBA</a:t>
            </a:r>
          </a:p>
        </p:txBody>
      </p:sp>
      <p:sp>
        <p:nvSpPr>
          <p:cNvPr id="8" name="CasellaDiTesto 7">
            <a:extLst>
              <a:ext uri="{FF2B5EF4-FFF2-40B4-BE49-F238E27FC236}">
                <a16:creationId xmlns:a16="http://schemas.microsoft.com/office/drawing/2014/main" id="{603F4ECC-5F3C-E966-394B-57396BE8325C}"/>
              </a:ext>
            </a:extLst>
          </p:cNvPr>
          <p:cNvSpPr txBox="1">
            <a:spLocks noChangeArrowheads="1"/>
          </p:cNvSpPr>
          <p:nvPr/>
        </p:nvSpPr>
        <p:spPr bwMode="auto">
          <a:xfrm>
            <a:off x="612395" y="2579869"/>
            <a:ext cx="4211275" cy="3600986"/>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eaLnBrk="0" fontAlgn="base" hangingPunct="0">
              <a:spcBef>
                <a:spcPct val="0"/>
              </a:spcBef>
              <a:spcAft>
                <a:spcPct val="0"/>
              </a:spcAft>
              <a:buFontTx/>
              <a:buNone/>
            </a:pPr>
            <a:r>
              <a:rPr lang="it-IT" altLang="it-IT" sz="1200" b="1" dirty="0">
                <a:solidFill>
                  <a:srgbClr val="FFFFFF"/>
                </a:solidFill>
                <a:latin typeface="Arial" panose="020B0604020202020204" pitchFamily="34" charset="0"/>
                <a:cs typeface="Arial" panose="020B0604020202020204" pitchFamily="34" charset="0"/>
              </a:rPr>
              <a:t>Kattavat vakiovarusteet:</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Ruostesuojattu sää- ja äänieristyskotelo</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4-napainen johdonsuoja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Oikosulkuvirran tuotto 3 x nimellisvirta 10 sekunnin ajan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Kaksoiskuorella varustettu polttoainetankki</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Öljynvaihtopumppu</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Käynnistysakun pääkatkaisija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Heavy Duty ilmansuodatin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Moottorin esilämmitin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Akkulaturi </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Hehkutulpat/imusarjahehku</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Polttoaineen vedenerotin/esisuodatin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3-tieventtiilit ulkopuolista polttoainetankkia varten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Trukkitaskut</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Nostokorvakko</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Helppokäyttöinen käyttöpaneli </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Kaukokäynnistysmahdollisuus</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Maadoitus-sauva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Pistokepaneli </a:t>
            </a:r>
          </a:p>
        </p:txBody>
      </p:sp>
      <p:pic>
        <p:nvPicPr>
          <p:cNvPr id="9" name="Kuva 8">
            <a:extLst>
              <a:ext uri="{FF2B5EF4-FFF2-40B4-BE49-F238E27FC236}">
                <a16:creationId xmlns:a16="http://schemas.microsoft.com/office/drawing/2014/main" id="{7F8F5281-F18B-21A4-01D7-52A339AA765C}"/>
              </a:ext>
            </a:extLst>
          </p:cNvPr>
          <p:cNvPicPr>
            <a:picLocks noChangeAspect="1"/>
          </p:cNvPicPr>
          <p:nvPr/>
        </p:nvPicPr>
        <p:blipFill>
          <a:blip r:embed="rId2"/>
          <a:stretch>
            <a:fillRect/>
          </a:stretch>
        </p:blipFill>
        <p:spPr>
          <a:xfrm>
            <a:off x="4932857" y="3894657"/>
            <a:ext cx="6175783" cy="2286198"/>
          </a:xfrm>
          <a:prstGeom prst="rect">
            <a:avLst/>
          </a:prstGeom>
        </p:spPr>
      </p:pic>
      <p:sp>
        <p:nvSpPr>
          <p:cNvPr id="10" name="CasellaDiTesto 7">
            <a:extLst>
              <a:ext uri="{FF2B5EF4-FFF2-40B4-BE49-F238E27FC236}">
                <a16:creationId xmlns:a16="http://schemas.microsoft.com/office/drawing/2014/main" id="{D2540CC0-DBED-4CB3-892A-A72BE183EEFC}"/>
              </a:ext>
            </a:extLst>
          </p:cNvPr>
          <p:cNvSpPr txBox="1">
            <a:spLocks noChangeArrowheads="1"/>
          </p:cNvSpPr>
          <p:nvPr/>
        </p:nvSpPr>
        <p:spPr bwMode="auto">
          <a:xfrm>
            <a:off x="4932856" y="3506267"/>
            <a:ext cx="6175783" cy="307777"/>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Kuvassa STRONG-RENT G45DSS  </a:t>
            </a:r>
          </a:p>
        </p:txBody>
      </p:sp>
    </p:spTree>
    <p:extLst>
      <p:ext uri="{BB962C8B-B14F-4D97-AF65-F5344CB8AC3E}">
        <p14:creationId xmlns:p14="http://schemas.microsoft.com/office/powerpoint/2010/main" val="25128805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7">
            <a:extLst>
              <a:ext uri="{FF2B5EF4-FFF2-40B4-BE49-F238E27FC236}">
                <a16:creationId xmlns:a16="http://schemas.microsoft.com/office/drawing/2014/main" id="{C6318A67-A398-78E6-5779-76CC28BB4725}"/>
              </a:ext>
            </a:extLst>
          </p:cNvPr>
          <p:cNvSpPr txBox="1">
            <a:spLocks noChangeArrowheads="1"/>
          </p:cNvSpPr>
          <p:nvPr/>
        </p:nvSpPr>
        <p:spPr bwMode="auto">
          <a:xfrm>
            <a:off x="612394" y="491885"/>
            <a:ext cx="8489265" cy="307777"/>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Täydellinen valikoima vähäpäästöisiä dieselgeneraattoreita, 60 – 100 kVA  </a:t>
            </a:r>
          </a:p>
        </p:txBody>
      </p:sp>
      <p:sp>
        <p:nvSpPr>
          <p:cNvPr id="5" name="CasellaDiTesto 18">
            <a:extLst>
              <a:ext uri="{FF2B5EF4-FFF2-40B4-BE49-F238E27FC236}">
                <a16:creationId xmlns:a16="http://schemas.microsoft.com/office/drawing/2014/main" id="{98E70B0F-FB34-FF36-365E-72E78D4A80D4}"/>
              </a:ext>
            </a:extLst>
          </p:cNvPr>
          <p:cNvSpPr txBox="1"/>
          <p:nvPr/>
        </p:nvSpPr>
        <p:spPr>
          <a:xfrm>
            <a:off x="3637413" y="979431"/>
            <a:ext cx="3221372" cy="1600438"/>
          </a:xfrm>
          <a:prstGeom prst="rect">
            <a:avLst/>
          </a:prstGeom>
          <a:noFill/>
        </p:spPr>
        <p:txBody>
          <a:bodyPr wrap="square" rtlCol="0">
            <a:spAutoFit/>
          </a:bodyPr>
          <a:lstStyle/>
          <a:p>
            <a:r>
              <a:rPr lang="it-IT" sz="1400" b="1" dirty="0">
                <a:solidFill>
                  <a:schemeClr val="bg1"/>
                </a:solidFill>
              </a:rPr>
              <a:t>QUEEN-RENT G80IS</a:t>
            </a:r>
          </a:p>
          <a:p>
            <a:r>
              <a:rPr lang="it-IT" sz="1400" dirty="0">
                <a:solidFill>
                  <a:schemeClr val="bg1"/>
                </a:solidFill>
              </a:rPr>
              <a:t>Teho Prime        83 kVA</a:t>
            </a:r>
          </a:p>
          <a:p>
            <a:r>
              <a:rPr lang="it-IT" sz="1400" dirty="0">
                <a:solidFill>
                  <a:schemeClr val="bg1"/>
                </a:solidFill>
              </a:rPr>
              <a:t>Teho Standby    91 kVA</a:t>
            </a:r>
          </a:p>
          <a:p>
            <a:r>
              <a:rPr lang="it-IT" sz="1400" dirty="0">
                <a:solidFill>
                  <a:schemeClr val="bg1"/>
                </a:solidFill>
              </a:rPr>
              <a:t>Moottori	        Iveco-FPT</a:t>
            </a:r>
          </a:p>
          <a:p>
            <a:r>
              <a:rPr lang="it-IT" sz="1400" dirty="0">
                <a:solidFill>
                  <a:schemeClr val="bg1"/>
                </a:solidFill>
              </a:rPr>
              <a:t>Polttoainetankki 270 litraa</a:t>
            </a:r>
          </a:p>
          <a:p>
            <a:r>
              <a:rPr lang="it-IT" sz="1400" dirty="0">
                <a:solidFill>
                  <a:schemeClr val="bg1"/>
                </a:solidFill>
              </a:rPr>
              <a:t>Noise Level        62 dBA</a:t>
            </a:r>
          </a:p>
          <a:p>
            <a:r>
              <a:rPr lang="it-IT" sz="1400" dirty="0">
                <a:solidFill>
                  <a:schemeClr val="bg1"/>
                </a:solidFill>
              </a:rPr>
              <a:t> </a:t>
            </a:r>
          </a:p>
        </p:txBody>
      </p:sp>
      <p:sp>
        <p:nvSpPr>
          <p:cNvPr id="6" name="CasellaDiTesto 18">
            <a:extLst>
              <a:ext uri="{FF2B5EF4-FFF2-40B4-BE49-F238E27FC236}">
                <a16:creationId xmlns:a16="http://schemas.microsoft.com/office/drawing/2014/main" id="{0BB7977E-2504-F972-61E3-3FDC9023FE5D}"/>
              </a:ext>
            </a:extLst>
          </p:cNvPr>
          <p:cNvSpPr txBox="1"/>
          <p:nvPr/>
        </p:nvSpPr>
        <p:spPr>
          <a:xfrm>
            <a:off x="612395" y="996969"/>
            <a:ext cx="3025018" cy="1600438"/>
          </a:xfrm>
          <a:prstGeom prst="rect">
            <a:avLst/>
          </a:prstGeom>
          <a:noFill/>
        </p:spPr>
        <p:txBody>
          <a:bodyPr wrap="square" rtlCol="0">
            <a:spAutoFit/>
          </a:bodyPr>
          <a:lstStyle/>
          <a:p>
            <a:r>
              <a:rPr lang="it-IT" sz="1400" b="1" dirty="0">
                <a:solidFill>
                  <a:schemeClr val="bg1"/>
                </a:solidFill>
              </a:rPr>
              <a:t>KING-RENT G60DSS</a:t>
            </a:r>
          </a:p>
          <a:p>
            <a:r>
              <a:rPr lang="it-IT" sz="1400" dirty="0">
                <a:solidFill>
                  <a:schemeClr val="bg1"/>
                </a:solidFill>
              </a:rPr>
              <a:t>Teho Prime        60 kVA</a:t>
            </a:r>
          </a:p>
          <a:p>
            <a:r>
              <a:rPr lang="it-IT" sz="1400" dirty="0">
                <a:solidFill>
                  <a:schemeClr val="bg1"/>
                </a:solidFill>
              </a:rPr>
              <a:t>Teho Standby    60 kVA</a:t>
            </a:r>
          </a:p>
          <a:p>
            <a:r>
              <a:rPr lang="it-IT" sz="1400" dirty="0">
                <a:solidFill>
                  <a:schemeClr val="bg1"/>
                </a:solidFill>
              </a:rPr>
              <a:t>Moottori	        Doosan</a:t>
            </a:r>
          </a:p>
          <a:p>
            <a:r>
              <a:rPr lang="it-IT" sz="1400" dirty="0">
                <a:solidFill>
                  <a:schemeClr val="bg1"/>
                </a:solidFill>
              </a:rPr>
              <a:t>Polttoainetankki 150 litraa</a:t>
            </a:r>
          </a:p>
          <a:p>
            <a:r>
              <a:rPr lang="it-IT" sz="1400" dirty="0">
                <a:solidFill>
                  <a:schemeClr val="bg1"/>
                </a:solidFill>
              </a:rPr>
              <a:t>Melutaso            65 dBA</a:t>
            </a:r>
          </a:p>
          <a:p>
            <a:r>
              <a:rPr lang="it-IT" sz="1400" dirty="0">
                <a:solidFill>
                  <a:schemeClr val="bg1"/>
                </a:solidFill>
              </a:rPr>
              <a:t> </a:t>
            </a:r>
          </a:p>
        </p:txBody>
      </p:sp>
      <p:sp>
        <p:nvSpPr>
          <p:cNvPr id="7" name="CasellaDiTesto 18">
            <a:extLst>
              <a:ext uri="{FF2B5EF4-FFF2-40B4-BE49-F238E27FC236}">
                <a16:creationId xmlns:a16="http://schemas.microsoft.com/office/drawing/2014/main" id="{CFE7ADC9-A20D-62F6-2A02-B4E8A32399D4}"/>
              </a:ext>
            </a:extLst>
          </p:cNvPr>
          <p:cNvSpPr txBox="1"/>
          <p:nvPr/>
        </p:nvSpPr>
        <p:spPr>
          <a:xfrm>
            <a:off x="6662431" y="960373"/>
            <a:ext cx="2520280" cy="1384995"/>
          </a:xfrm>
          <a:prstGeom prst="rect">
            <a:avLst/>
          </a:prstGeom>
          <a:noFill/>
        </p:spPr>
        <p:txBody>
          <a:bodyPr wrap="square" rtlCol="0">
            <a:spAutoFit/>
          </a:bodyPr>
          <a:lstStyle/>
          <a:p>
            <a:r>
              <a:rPr lang="it-IT" sz="1400" b="1" dirty="0">
                <a:solidFill>
                  <a:schemeClr val="bg1"/>
                </a:solidFill>
              </a:rPr>
              <a:t>QUEEN-RENT G100IS</a:t>
            </a:r>
          </a:p>
          <a:p>
            <a:r>
              <a:rPr lang="it-IT" sz="1400" dirty="0">
                <a:solidFill>
                  <a:schemeClr val="bg1"/>
                </a:solidFill>
              </a:rPr>
              <a:t>Teho Prime        100 kVA</a:t>
            </a:r>
          </a:p>
          <a:p>
            <a:r>
              <a:rPr lang="it-IT" sz="1400" dirty="0">
                <a:solidFill>
                  <a:schemeClr val="bg1"/>
                </a:solidFill>
              </a:rPr>
              <a:t>Teho Standby    106 kVA</a:t>
            </a:r>
          </a:p>
          <a:p>
            <a:r>
              <a:rPr lang="it-IT" sz="1400" dirty="0">
                <a:solidFill>
                  <a:schemeClr val="bg1"/>
                </a:solidFill>
              </a:rPr>
              <a:t>Moottori	        Iveco_FPT</a:t>
            </a:r>
          </a:p>
          <a:p>
            <a:r>
              <a:rPr lang="it-IT" sz="1400" dirty="0">
                <a:solidFill>
                  <a:schemeClr val="bg1"/>
                </a:solidFill>
              </a:rPr>
              <a:t>Polttoainetankki 270 litraa</a:t>
            </a:r>
          </a:p>
          <a:p>
            <a:r>
              <a:rPr lang="it-IT" sz="1400" dirty="0">
                <a:solidFill>
                  <a:schemeClr val="bg1"/>
                </a:solidFill>
              </a:rPr>
              <a:t>Melutaso 	         62 dBA</a:t>
            </a:r>
          </a:p>
        </p:txBody>
      </p:sp>
      <p:sp>
        <p:nvSpPr>
          <p:cNvPr id="8" name="CasellaDiTesto 7">
            <a:extLst>
              <a:ext uri="{FF2B5EF4-FFF2-40B4-BE49-F238E27FC236}">
                <a16:creationId xmlns:a16="http://schemas.microsoft.com/office/drawing/2014/main" id="{603F4ECC-5F3C-E966-394B-57396BE8325C}"/>
              </a:ext>
            </a:extLst>
          </p:cNvPr>
          <p:cNvSpPr txBox="1">
            <a:spLocks noChangeArrowheads="1"/>
          </p:cNvSpPr>
          <p:nvPr/>
        </p:nvSpPr>
        <p:spPr bwMode="auto">
          <a:xfrm>
            <a:off x="612395" y="2579869"/>
            <a:ext cx="4211275" cy="3600986"/>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eaLnBrk="0" fontAlgn="base" hangingPunct="0">
              <a:spcBef>
                <a:spcPct val="0"/>
              </a:spcBef>
              <a:spcAft>
                <a:spcPct val="0"/>
              </a:spcAft>
              <a:buFontTx/>
              <a:buNone/>
            </a:pPr>
            <a:r>
              <a:rPr lang="it-IT" altLang="it-IT" sz="1200" b="1" dirty="0">
                <a:solidFill>
                  <a:srgbClr val="FFFFFF"/>
                </a:solidFill>
                <a:latin typeface="Arial" panose="020B0604020202020204" pitchFamily="34" charset="0"/>
                <a:cs typeface="Arial" panose="020B0604020202020204" pitchFamily="34" charset="0"/>
              </a:rPr>
              <a:t>Kattavat vakiovarusteet:</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Ruostesuojattu sää- ja äänieristyskotelo</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4-napainen johdonsuoja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Oikosulkuvirran tuotto 3 x nimellisvirta 10 sekunnin ajan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Kaksoiskuorella varustettu polttoainetankki</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Öljynvaihtopumppu</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Käynnistysakun pääkatkaisija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Heavy Duty ilmansuodatin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Moottorin esilämmitin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Akkulaturi </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Hehkutulpat/imusarjahehku</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Polttoaineen vedenerotin/esisuodatin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3-tieventtiilit ulkopuolista polttoainetankkia varten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Trukkitaskut</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Nostokorvakko</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Helppokäyttöinen käyttöpaneli </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Kaukokäynnistysmahdollisuus</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Maadoitus-sauva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Pistokepaneli </a:t>
            </a:r>
          </a:p>
        </p:txBody>
      </p:sp>
      <p:pic>
        <p:nvPicPr>
          <p:cNvPr id="2" name="Kuva 1">
            <a:extLst>
              <a:ext uri="{FF2B5EF4-FFF2-40B4-BE49-F238E27FC236}">
                <a16:creationId xmlns:a16="http://schemas.microsoft.com/office/drawing/2014/main" id="{74A4DF5A-0BAE-1562-0DDB-B52AA514C99E}"/>
              </a:ext>
            </a:extLst>
          </p:cNvPr>
          <p:cNvPicPr>
            <a:picLocks noChangeAspect="1"/>
          </p:cNvPicPr>
          <p:nvPr/>
        </p:nvPicPr>
        <p:blipFill>
          <a:blip r:embed="rId2"/>
          <a:stretch>
            <a:fillRect/>
          </a:stretch>
        </p:blipFill>
        <p:spPr>
          <a:xfrm>
            <a:off x="5321812" y="3145001"/>
            <a:ext cx="3779848" cy="3286029"/>
          </a:xfrm>
          <a:prstGeom prst="rect">
            <a:avLst/>
          </a:prstGeom>
        </p:spPr>
      </p:pic>
      <p:sp>
        <p:nvSpPr>
          <p:cNvPr id="4" name="CasellaDiTesto 7">
            <a:extLst>
              <a:ext uri="{FF2B5EF4-FFF2-40B4-BE49-F238E27FC236}">
                <a16:creationId xmlns:a16="http://schemas.microsoft.com/office/drawing/2014/main" id="{845F9EA6-D037-95B2-604B-B99B14C1A2D9}"/>
              </a:ext>
            </a:extLst>
          </p:cNvPr>
          <p:cNvSpPr txBox="1">
            <a:spLocks noChangeArrowheads="1"/>
          </p:cNvSpPr>
          <p:nvPr/>
        </p:nvSpPr>
        <p:spPr bwMode="auto">
          <a:xfrm>
            <a:off x="5321813" y="2759638"/>
            <a:ext cx="3779848" cy="307777"/>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Kuvassa KING-RENT G60DSS  </a:t>
            </a:r>
          </a:p>
        </p:txBody>
      </p:sp>
    </p:spTree>
    <p:extLst>
      <p:ext uri="{BB962C8B-B14F-4D97-AF65-F5344CB8AC3E}">
        <p14:creationId xmlns:p14="http://schemas.microsoft.com/office/powerpoint/2010/main" val="14170779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4">
            <a:extLst>
              <a:ext uri="{FF2B5EF4-FFF2-40B4-BE49-F238E27FC236}">
                <a16:creationId xmlns:a16="http://schemas.microsoft.com/office/drawing/2014/main" id="{1E2EF533-BE01-E386-8D71-49886DA4714E}"/>
              </a:ext>
            </a:extLst>
          </p:cNvPr>
          <p:cNvPicPr>
            <a:picLocks noChangeAspect="1"/>
          </p:cNvPicPr>
          <p:nvPr/>
        </p:nvPicPr>
        <p:blipFill rotWithShape="1">
          <a:blip r:embed="rId2">
            <a:extLst>
              <a:ext uri="{28A0092B-C50C-407E-A947-70E740481C1C}">
                <a14:useLocalDpi xmlns:a14="http://schemas.microsoft.com/office/drawing/2010/main" val="0"/>
              </a:ext>
            </a:extLst>
          </a:blip>
          <a:srcRect l="12201" t="6666" r="5113" b="11496"/>
          <a:stretch/>
        </p:blipFill>
        <p:spPr>
          <a:xfrm>
            <a:off x="1835696" y="2423354"/>
            <a:ext cx="5161541" cy="3831396"/>
          </a:xfrm>
          <a:prstGeom prst="rect">
            <a:avLst/>
          </a:prstGeom>
        </p:spPr>
      </p:pic>
      <p:sp>
        <p:nvSpPr>
          <p:cNvPr id="3" name="CasellaDiTesto 7">
            <a:extLst>
              <a:ext uri="{FF2B5EF4-FFF2-40B4-BE49-F238E27FC236}">
                <a16:creationId xmlns:a16="http://schemas.microsoft.com/office/drawing/2014/main" id="{96C5B80B-63CC-3A91-8EEA-1FAAACB10C45}"/>
              </a:ext>
            </a:extLst>
          </p:cNvPr>
          <p:cNvSpPr txBox="1">
            <a:spLocks noChangeArrowheads="1"/>
          </p:cNvSpPr>
          <p:nvPr/>
        </p:nvSpPr>
        <p:spPr bwMode="auto">
          <a:xfrm>
            <a:off x="1835695" y="1996240"/>
            <a:ext cx="5161541" cy="307777"/>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Kuvassa QUEEN-RENT G100IS  </a:t>
            </a:r>
          </a:p>
        </p:txBody>
      </p:sp>
    </p:spTree>
    <p:extLst>
      <p:ext uri="{BB962C8B-B14F-4D97-AF65-F5344CB8AC3E}">
        <p14:creationId xmlns:p14="http://schemas.microsoft.com/office/powerpoint/2010/main" val="19893044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7">
            <a:extLst>
              <a:ext uri="{FF2B5EF4-FFF2-40B4-BE49-F238E27FC236}">
                <a16:creationId xmlns:a16="http://schemas.microsoft.com/office/drawing/2014/main" id="{C6318A67-A398-78E6-5779-76CC28BB4725}"/>
              </a:ext>
            </a:extLst>
          </p:cNvPr>
          <p:cNvSpPr txBox="1">
            <a:spLocks noChangeArrowheads="1"/>
          </p:cNvSpPr>
          <p:nvPr/>
        </p:nvSpPr>
        <p:spPr bwMode="auto">
          <a:xfrm>
            <a:off x="612394" y="491885"/>
            <a:ext cx="8665829" cy="307777"/>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Täydellinen valikoima vähäpäästöisiä dieselgeneraattoreita, 150 – 202 kVA  </a:t>
            </a:r>
          </a:p>
        </p:txBody>
      </p:sp>
      <p:sp>
        <p:nvSpPr>
          <p:cNvPr id="5" name="CasellaDiTesto 18">
            <a:extLst>
              <a:ext uri="{FF2B5EF4-FFF2-40B4-BE49-F238E27FC236}">
                <a16:creationId xmlns:a16="http://schemas.microsoft.com/office/drawing/2014/main" id="{98E70B0F-FB34-FF36-365E-72E78D4A80D4}"/>
              </a:ext>
            </a:extLst>
          </p:cNvPr>
          <p:cNvSpPr txBox="1"/>
          <p:nvPr/>
        </p:nvSpPr>
        <p:spPr>
          <a:xfrm>
            <a:off x="3637413" y="979431"/>
            <a:ext cx="3221372" cy="1600438"/>
          </a:xfrm>
          <a:prstGeom prst="rect">
            <a:avLst/>
          </a:prstGeom>
          <a:noFill/>
        </p:spPr>
        <p:txBody>
          <a:bodyPr wrap="square" rtlCol="0">
            <a:spAutoFit/>
          </a:bodyPr>
          <a:lstStyle/>
          <a:p>
            <a:r>
              <a:rPr lang="it-IT" sz="1400" b="1" dirty="0">
                <a:solidFill>
                  <a:schemeClr val="bg1"/>
                </a:solidFill>
              </a:rPr>
              <a:t>DIAMOND-RENT G200IS</a:t>
            </a:r>
          </a:p>
          <a:p>
            <a:r>
              <a:rPr lang="it-IT" sz="1400" dirty="0">
                <a:solidFill>
                  <a:schemeClr val="bg1"/>
                </a:solidFill>
              </a:rPr>
              <a:t>Teho Prime        202 kVA</a:t>
            </a:r>
          </a:p>
          <a:p>
            <a:r>
              <a:rPr lang="it-IT" sz="1400" dirty="0">
                <a:solidFill>
                  <a:schemeClr val="bg1"/>
                </a:solidFill>
              </a:rPr>
              <a:t>Teho Standby    224 kVA</a:t>
            </a:r>
          </a:p>
          <a:p>
            <a:r>
              <a:rPr lang="it-IT" sz="1400" dirty="0">
                <a:solidFill>
                  <a:schemeClr val="bg1"/>
                </a:solidFill>
              </a:rPr>
              <a:t>Moottori	        Iveco-FPT</a:t>
            </a:r>
          </a:p>
          <a:p>
            <a:r>
              <a:rPr lang="it-IT" sz="1400" dirty="0">
                <a:solidFill>
                  <a:schemeClr val="bg1"/>
                </a:solidFill>
              </a:rPr>
              <a:t>Polttoainetankki 500 litraa</a:t>
            </a:r>
          </a:p>
          <a:p>
            <a:r>
              <a:rPr lang="it-IT" sz="1400" dirty="0">
                <a:solidFill>
                  <a:schemeClr val="bg1"/>
                </a:solidFill>
              </a:rPr>
              <a:t>Noise Level        67 dBA</a:t>
            </a:r>
          </a:p>
          <a:p>
            <a:r>
              <a:rPr lang="it-IT" sz="1400" dirty="0">
                <a:solidFill>
                  <a:schemeClr val="bg1"/>
                </a:solidFill>
              </a:rPr>
              <a:t> </a:t>
            </a:r>
          </a:p>
        </p:txBody>
      </p:sp>
      <p:sp>
        <p:nvSpPr>
          <p:cNvPr id="6" name="CasellaDiTesto 18">
            <a:extLst>
              <a:ext uri="{FF2B5EF4-FFF2-40B4-BE49-F238E27FC236}">
                <a16:creationId xmlns:a16="http://schemas.microsoft.com/office/drawing/2014/main" id="{0BB7977E-2504-F972-61E3-3FDC9023FE5D}"/>
              </a:ext>
            </a:extLst>
          </p:cNvPr>
          <p:cNvSpPr txBox="1"/>
          <p:nvPr/>
        </p:nvSpPr>
        <p:spPr>
          <a:xfrm>
            <a:off x="612395" y="996969"/>
            <a:ext cx="3025018" cy="1600438"/>
          </a:xfrm>
          <a:prstGeom prst="rect">
            <a:avLst/>
          </a:prstGeom>
          <a:noFill/>
        </p:spPr>
        <p:txBody>
          <a:bodyPr wrap="square" rtlCol="0">
            <a:spAutoFit/>
          </a:bodyPr>
          <a:lstStyle/>
          <a:p>
            <a:r>
              <a:rPr lang="it-IT" sz="1400" b="1" dirty="0">
                <a:solidFill>
                  <a:schemeClr val="bg1"/>
                </a:solidFill>
              </a:rPr>
              <a:t>DIAMOND-RENT G150IS</a:t>
            </a:r>
          </a:p>
          <a:p>
            <a:r>
              <a:rPr lang="it-IT" sz="1400" dirty="0">
                <a:solidFill>
                  <a:schemeClr val="bg1"/>
                </a:solidFill>
              </a:rPr>
              <a:t>Teho Prime        150 kVA</a:t>
            </a:r>
          </a:p>
          <a:p>
            <a:r>
              <a:rPr lang="it-IT" sz="1400" dirty="0">
                <a:solidFill>
                  <a:schemeClr val="bg1"/>
                </a:solidFill>
              </a:rPr>
              <a:t>Teho Standby    165 kVA</a:t>
            </a:r>
          </a:p>
          <a:p>
            <a:r>
              <a:rPr lang="it-IT" sz="1400" dirty="0">
                <a:solidFill>
                  <a:schemeClr val="bg1"/>
                </a:solidFill>
              </a:rPr>
              <a:t>Moottori	        Iveco-FPT</a:t>
            </a:r>
          </a:p>
          <a:p>
            <a:r>
              <a:rPr lang="it-IT" sz="1400" dirty="0">
                <a:solidFill>
                  <a:schemeClr val="bg1"/>
                </a:solidFill>
              </a:rPr>
              <a:t>Polttoainetankki 500 litraa</a:t>
            </a:r>
          </a:p>
          <a:p>
            <a:r>
              <a:rPr lang="it-IT" sz="1400" dirty="0">
                <a:solidFill>
                  <a:schemeClr val="bg1"/>
                </a:solidFill>
              </a:rPr>
              <a:t>Melutaso            67 dBA</a:t>
            </a:r>
          </a:p>
          <a:p>
            <a:r>
              <a:rPr lang="it-IT" sz="1400" dirty="0">
                <a:solidFill>
                  <a:schemeClr val="bg1"/>
                </a:solidFill>
              </a:rPr>
              <a:t> </a:t>
            </a:r>
          </a:p>
        </p:txBody>
      </p:sp>
      <p:sp>
        <p:nvSpPr>
          <p:cNvPr id="8" name="CasellaDiTesto 7">
            <a:extLst>
              <a:ext uri="{FF2B5EF4-FFF2-40B4-BE49-F238E27FC236}">
                <a16:creationId xmlns:a16="http://schemas.microsoft.com/office/drawing/2014/main" id="{603F4ECC-5F3C-E966-394B-57396BE8325C}"/>
              </a:ext>
            </a:extLst>
          </p:cNvPr>
          <p:cNvSpPr txBox="1">
            <a:spLocks noChangeArrowheads="1"/>
          </p:cNvSpPr>
          <p:nvPr/>
        </p:nvSpPr>
        <p:spPr bwMode="auto">
          <a:xfrm>
            <a:off x="612395" y="2579869"/>
            <a:ext cx="4211275" cy="3600986"/>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eaLnBrk="0" fontAlgn="base" hangingPunct="0">
              <a:spcBef>
                <a:spcPct val="0"/>
              </a:spcBef>
              <a:spcAft>
                <a:spcPct val="0"/>
              </a:spcAft>
              <a:buFontTx/>
              <a:buNone/>
            </a:pPr>
            <a:r>
              <a:rPr lang="it-IT" altLang="it-IT" sz="1200" b="1" dirty="0">
                <a:solidFill>
                  <a:srgbClr val="FFFFFF"/>
                </a:solidFill>
                <a:latin typeface="Arial" panose="020B0604020202020204" pitchFamily="34" charset="0"/>
                <a:cs typeface="Arial" panose="020B0604020202020204" pitchFamily="34" charset="0"/>
              </a:rPr>
              <a:t>Kattavat vakiovarusteet:</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Ruostesuojattu sää- ja äänieristyskotelo</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4-napainen johdonsuoja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Oikosulkuvirran tuotto 3 x nimellisvirta 10 sekunnin ajan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Kaksoiskuorella varustettu polttoainetankki</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Öljynvaihtopumppu</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Käynnistysakun pääkatkaisija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Heavy Duty ilmansuodatin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Moottorin esilämmitin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Akkulaturi </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Hehkutulpat/imusarjahehku</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Polttoaineen vedenerotin/esisuodatin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3-tieventtiilit ulkopuolista polttoainetankkia varten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Trukkitaskut</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Nostokorvakko</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Helppokäyttöinen käyttöpaneli </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Kaukokäynnistysmahdollisuus</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Maadoitus-sauva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Pistokepaneli </a:t>
            </a:r>
          </a:p>
        </p:txBody>
      </p:sp>
      <p:sp>
        <p:nvSpPr>
          <p:cNvPr id="4" name="CasellaDiTesto 7">
            <a:extLst>
              <a:ext uri="{FF2B5EF4-FFF2-40B4-BE49-F238E27FC236}">
                <a16:creationId xmlns:a16="http://schemas.microsoft.com/office/drawing/2014/main" id="{845F9EA6-D037-95B2-604B-B99B14C1A2D9}"/>
              </a:ext>
            </a:extLst>
          </p:cNvPr>
          <p:cNvSpPr txBox="1">
            <a:spLocks noChangeArrowheads="1"/>
          </p:cNvSpPr>
          <p:nvPr/>
        </p:nvSpPr>
        <p:spPr bwMode="auto">
          <a:xfrm>
            <a:off x="5402863" y="3068538"/>
            <a:ext cx="3779848" cy="307777"/>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Kuvassa DIAMOND-RENT G200IS  </a:t>
            </a:r>
          </a:p>
        </p:txBody>
      </p:sp>
      <p:pic>
        <p:nvPicPr>
          <p:cNvPr id="9" name="Kuva 8">
            <a:extLst>
              <a:ext uri="{FF2B5EF4-FFF2-40B4-BE49-F238E27FC236}">
                <a16:creationId xmlns:a16="http://schemas.microsoft.com/office/drawing/2014/main" id="{DFCC89B8-064D-E253-20E2-679A67A45875}"/>
              </a:ext>
            </a:extLst>
          </p:cNvPr>
          <p:cNvPicPr>
            <a:picLocks noChangeAspect="1"/>
          </p:cNvPicPr>
          <p:nvPr/>
        </p:nvPicPr>
        <p:blipFill>
          <a:blip r:embed="rId2"/>
          <a:stretch>
            <a:fillRect/>
          </a:stretch>
        </p:blipFill>
        <p:spPr>
          <a:xfrm>
            <a:off x="5314996" y="3481685"/>
            <a:ext cx="4529721" cy="3023878"/>
          </a:xfrm>
          <a:prstGeom prst="rect">
            <a:avLst/>
          </a:prstGeom>
        </p:spPr>
      </p:pic>
    </p:spTree>
    <p:extLst>
      <p:ext uri="{BB962C8B-B14F-4D97-AF65-F5344CB8AC3E}">
        <p14:creationId xmlns:p14="http://schemas.microsoft.com/office/powerpoint/2010/main" val="13368433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7">
            <a:extLst>
              <a:ext uri="{FF2B5EF4-FFF2-40B4-BE49-F238E27FC236}">
                <a16:creationId xmlns:a16="http://schemas.microsoft.com/office/drawing/2014/main" id="{C6318A67-A398-78E6-5779-76CC28BB4725}"/>
              </a:ext>
            </a:extLst>
          </p:cNvPr>
          <p:cNvSpPr txBox="1">
            <a:spLocks noChangeArrowheads="1"/>
          </p:cNvSpPr>
          <p:nvPr/>
        </p:nvSpPr>
        <p:spPr bwMode="auto">
          <a:xfrm>
            <a:off x="612394" y="491885"/>
            <a:ext cx="8665829" cy="307777"/>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Täydellinen valikoima vähäpäästöisiä dieselgeneraattoreita, 550 kVA  </a:t>
            </a:r>
          </a:p>
        </p:txBody>
      </p:sp>
      <p:sp>
        <p:nvSpPr>
          <p:cNvPr id="6" name="CasellaDiTesto 18">
            <a:extLst>
              <a:ext uri="{FF2B5EF4-FFF2-40B4-BE49-F238E27FC236}">
                <a16:creationId xmlns:a16="http://schemas.microsoft.com/office/drawing/2014/main" id="{0BB7977E-2504-F972-61E3-3FDC9023FE5D}"/>
              </a:ext>
            </a:extLst>
          </p:cNvPr>
          <p:cNvSpPr txBox="1"/>
          <p:nvPr/>
        </p:nvSpPr>
        <p:spPr>
          <a:xfrm>
            <a:off x="612395" y="996969"/>
            <a:ext cx="3025018" cy="1600438"/>
          </a:xfrm>
          <a:prstGeom prst="rect">
            <a:avLst/>
          </a:prstGeom>
          <a:noFill/>
        </p:spPr>
        <p:txBody>
          <a:bodyPr wrap="square" rtlCol="0">
            <a:spAutoFit/>
          </a:bodyPr>
          <a:lstStyle/>
          <a:p>
            <a:r>
              <a:rPr lang="it-IT" sz="1400" b="1" dirty="0">
                <a:solidFill>
                  <a:schemeClr val="bg1"/>
                </a:solidFill>
              </a:rPr>
              <a:t>ORION-RENT G550SS</a:t>
            </a:r>
          </a:p>
          <a:p>
            <a:r>
              <a:rPr lang="it-IT" sz="1400" dirty="0">
                <a:solidFill>
                  <a:schemeClr val="bg1"/>
                </a:solidFill>
              </a:rPr>
              <a:t>Teho Prime        550 kVA</a:t>
            </a:r>
          </a:p>
          <a:p>
            <a:r>
              <a:rPr lang="it-IT" sz="1400" dirty="0">
                <a:solidFill>
                  <a:schemeClr val="bg1"/>
                </a:solidFill>
              </a:rPr>
              <a:t>Teho Standby    605 kVA</a:t>
            </a:r>
          </a:p>
          <a:p>
            <a:r>
              <a:rPr lang="it-IT" sz="1400" dirty="0">
                <a:solidFill>
                  <a:schemeClr val="bg1"/>
                </a:solidFill>
              </a:rPr>
              <a:t>Moottori	        Scania</a:t>
            </a:r>
          </a:p>
          <a:p>
            <a:r>
              <a:rPr lang="it-IT" sz="1400" dirty="0">
                <a:solidFill>
                  <a:schemeClr val="bg1"/>
                </a:solidFill>
              </a:rPr>
              <a:t>Polttoainetankki 950 litraa</a:t>
            </a:r>
          </a:p>
          <a:p>
            <a:r>
              <a:rPr lang="it-IT" sz="1400" dirty="0">
                <a:solidFill>
                  <a:schemeClr val="bg1"/>
                </a:solidFill>
              </a:rPr>
              <a:t>Melutaso            67 dBA</a:t>
            </a:r>
          </a:p>
          <a:p>
            <a:r>
              <a:rPr lang="it-IT" sz="1400" dirty="0">
                <a:solidFill>
                  <a:schemeClr val="bg1"/>
                </a:solidFill>
              </a:rPr>
              <a:t> </a:t>
            </a:r>
          </a:p>
        </p:txBody>
      </p:sp>
      <p:sp>
        <p:nvSpPr>
          <p:cNvPr id="8" name="CasellaDiTesto 7">
            <a:extLst>
              <a:ext uri="{FF2B5EF4-FFF2-40B4-BE49-F238E27FC236}">
                <a16:creationId xmlns:a16="http://schemas.microsoft.com/office/drawing/2014/main" id="{603F4ECC-5F3C-E966-394B-57396BE8325C}"/>
              </a:ext>
            </a:extLst>
          </p:cNvPr>
          <p:cNvSpPr txBox="1">
            <a:spLocks noChangeArrowheads="1"/>
          </p:cNvSpPr>
          <p:nvPr/>
        </p:nvSpPr>
        <p:spPr bwMode="auto">
          <a:xfrm>
            <a:off x="612395" y="2579869"/>
            <a:ext cx="4211275" cy="3416320"/>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eaLnBrk="0" fontAlgn="base" hangingPunct="0">
              <a:spcBef>
                <a:spcPct val="0"/>
              </a:spcBef>
              <a:spcAft>
                <a:spcPct val="0"/>
              </a:spcAft>
              <a:buFontTx/>
              <a:buNone/>
            </a:pPr>
            <a:r>
              <a:rPr lang="it-IT" altLang="it-IT" sz="1200" b="1" dirty="0">
                <a:solidFill>
                  <a:srgbClr val="FFFFFF"/>
                </a:solidFill>
                <a:latin typeface="Arial" panose="020B0604020202020204" pitchFamily="34" charset="0"/>
                <a:cs typeface="Arial" panose="020B0604020202020204" pitchFamily="34" charset="0"/>
              </a:rPr>
              <a:t>Kattavat vakiovarusteet:</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Ruostesuojattu sää- ja äänieristyskotelo</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4-napainen johdonsuoja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Oikosulkuvirran tuotto 3 x nimellisvirta 10 sekunnin ajan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Kaksoiskuorella varustettu polttoainetankki</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Öljynvaihtopumppu</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Käynnistysakun pääkatkaisija</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Heavy Duty ilmansuodatin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Moottorin esilämmitin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Akkulaturi </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Hehkutulpat/imusarjahehku</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Polttoaineen vedenerotin/esisuodatin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3-tieventtiilit ulkopuolista polttoainetankkia varten</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Trukkitaskut</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Nostokorvakko</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Helppokäyttöinen käyttöpaneli </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Kaukokäynnistysmahdollisuus</a:t>
            </a:r>
          </a:p>
          <a:p>
            <a:pPr marL="285750" indent="-285750" eaLnBrk="0" fontAlgn="base" hangingPunct="0">
              <a:spcBef>
                <a:spcPct val="0"/>
              </a:spcBef>
              <a:spcAft>
                <a:spcPct val="0"/>
              </a:spcAft>
              <a:buFont typeface="Arial" panose="020B0604020202020204" pitchFamily="34" charset="0"/>
              <a:buChar char="•"/>
            </a:pPr>
            <a:r>
              <a:rPr lang="it-IT" altLang="it-IT" sz="1200" dirty="0">
                <a:solidFill>
                  <a:srgbClr val="FFFFFF"/>
                </a:solidFill>
                <a:latin typeface="Arial" panose="020B0604020202020204" pitchFamily="34" charset="0"/>
                <a:cs typeface="Arial" panose="020B0604020202020204" pitchFamily="34" charset="0"/>
              </a:rPr>
              <a:t>Maadoitus-sauva </a:t>
            </a:r>
          </a:p>
        </p:txBody>
      </p:sp>
      <p:sp>
        <p:nvSpPr>
          <p:cNvPr id="4" name="CasellaDiTesto 7">
            <a:extLst>
              <a:ext uri="{FF2B5EF4-FFF2-40B4-BE49-F238E27FC236}">
                <a16:creationId xmlns:a16="http://schemas.microsoft.com/office/drawing/2014/main" id="{845F9EA6-D037-95B2-604B-B99B14C1A2D9}"/>
              </a:ext>
            </a:extLst>
          </p:cNvPr>
          <p:cNvSpPr txBox="1">
            <a:spLocks noChangeArrowheads="1"/>
          </p:cNvSpPr>
          <p:nvPr/>
        </p:nvSpPr>
        <p:spPr bwMode="auto">
          <a:xfrm>
            <a:off x="5402863" y="3068538"/>
            <a:ext cx="3779848" cy="307777"/>
          </a:xfrm>
          <a:prstGeom prst="rect">
            <a:avLst/>
          </a:prstGeom>
          <a:solidFill>
            <a:srgbClr val="C00000">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1pPr>
            <a:lvl2pPr marL="742950" indent="-285750">
              <a:spcBef>
                <a:spcPct val="20000"/>
              </a:spcBef>
              <a:buFont typeface="Arial" panose="020B0604020202020204" pitchFamily="34" charset="0"/>
              <a:buChar char="–"/>
              <a:defRPr sz="16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2pPr>
            <a:lvl3pPr marL="11430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3pPr>
            <a:lvl4pPr marL="16002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4pPr>
            <a:lvl5pPr marL="2057400" indent="-228600">
              <a:spcBef>
                <a:spcPct val="20000"/>
              </a:spcBef>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707070"/>
                </a:solidFill>
                <a:latin typeface="Trebuchet MS" panose="020B0603020202020204" pitchFamily="34" charset="0"/>
                <a:ea typeface="MS PGothic" panose="020B0600070205080204" pitchFamily="34" charset="-128"/>
                <a:cs typeface="Trebuchet MS" panose="020B0603020202020204" pitchFamily="34" charset="0"/>
              </a:defRPr>
            </a:lvl9pPr>
          </a:lstStyle>
          <a:p>
            <a:pPr algn="ctr" eaLnBrk="0" fontAlgn="base" hangingPunct="0">
              <a:spcBef>
                <a:spcPct val="0"/>
              </a:spcBef>
              <a:spcAft>
                <a:spcPct val="0"/>
              </a:spcAft>
              <a:buFontTx/>
              <a:buNone/>
            </a:pPr>
            <a:r>
              <a:rPr lang="it-IT" altLang="it-IT" sz="1400" dirty="0">
                <a:solidFill>
                  <a:srgbClr val="FFFFFF"/>
                </a:solidFill>
                <a:latin typeface="Arial" panose="020B0604020202020204" pitchFamily="34" charset="0"/>
                <a:cs typeface="Arial" panose="020B0604020202020204" pitchFamily="34" charset="0"/>
              </a:rPr>
              <a:t>Kuvassa ORION-RENT G550SS  </a:t>
            </a:r>
          </a:p>
        </p:txBody>
      </p:sp>
      <p:pic>
        <p:nvPicPr>
          <p:cNvPr id="2" name="Kuva 1">
            <a:extLst>
              <a:ext uri="{FF2B5EF4-FFF2-40B4-BE49-F238E27FC236}">
                <a16:creationId xmlns:a16="http://schemas.microsoft.com/office/drawing/2014/main" id="{595A6940-23CD-83AB-36A8-6EBB12EB3379}"/>
              </a:ext>
            </a:extLst>
          </p:cNvPr>
          <p:cNvPicPr>
            <a:picLocks noChangeAspect="1"/>
          </p:cNvPicPr>
          <p:nvPr/>
        </p:nvPicPr>
        <p:blipFill>
          <a:blip r:embed="rId2"/>
          <a:stretch>
            <a:fillRect/>
          </a:stretch>
        </p:blipFill>
        <p:spPr>
          <a:xfrm>
            <a:off x="5114294" y="3592195"/>
            <a:ext cx="4163929" cy="2773920"/>
          </a:xfrm>
          <a:prstGeom prst="rect">
            <a:avLst/>
          </a:prstGeom>
        </p:spPr>
      </p:pic>
    </p:spTree>
    <p:extLst>
      <p:ext uri="{BB962C8B-B14F-4D97-AF65-F5344CB8AC3E}">
        <p14:creationId xmlns:p14="http://schemas.microsoft.com/office/powerpoint/2010/main" val="4194790601"/>
      </p:ext>
    </p:extLst>
  </p:cSld>
  <p:clrMapOvr>
    <a:masterClrMapping/>
  </p:clrMapOvr>
  <p:transition>
    <p:fade/>
  </p:transition>
</p:sld>
</file>

<file path=ppt/theme/theme1.xml><?xml version="1.0" encoding="utf-8"?>
<a:theme xmlns:a="http://schemas.openxmlformats.org/drawingml/2006/main" name="2_ Black ">
  <a:themeElements>
    <a:clrScheme name="Machinery">
      <a:dk1>
        <a:srgbClr val="000000"/>
      </a:dk1>
      <a:lt1>
        <a:sysClr val="window" lastClr="FFFFFF"/>
      </a:lt1>
      <a:dk2>
        <a:srgbClr val="F9B923"/>
      </a:dk2>
      <a:lt2>
        <a:srgbClr val="C8C8C8"/>
      </a:lt2>
      <a:accent1>
        <a:srgbClr val="F9B923"/>
      </a:accent1>
      <a:accent2>
        <a:srgbClr val="F57D0C"/>
      </a:accent2>
      <a:accent3>
        <a:srgbClr val="969597"/>
      </a:accent3>
      <a:accent4>
        <a:srgbClr val="DC3E13"/>
      </a:accent4>
      <a:accent5>
        <a:srgbClr val="55545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hineryn ppt-pohja.pptx" id="{B8204714-4B71-49E7-9B69-A5A4E65B5748}" vid="{4F70308C-EFB1-457A-85D0-C731F8D978C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21FC0678AF044080465E02C7CC2E69" ma:contentTypeVersion="14" ma:contentTypeDescription="Create a new document." ma:contentTypeScope="" ma:versionID="9b74c43888ead061d096c30042a7fc36">
  <xsd:schema xmlns:xsd="http://www.w3.org/2001/XMLSchema" xmlns:xs="http://www.w3.org/2001/XMLSchema" xmlns:p="http://schemas.microsoft.com/office/2006/metadata/properties" xmlns:ns2="a1da7407-6d1d-479f-bbf2-d2ad4e06bfb9" xmlns:ns3="023df2c4-e685-49fc-93ff-3aa772d9a162" targetNamespace="http://schemas.microsoft.com/office/2006/metadata/properties" ma:root="true" ma:fieldsID="d1047be2dde666a452e020f69a172f80" ns2:_="" ns3:_="">
    <xsd:import namespace="a1da7407-6d1d-479f-bbf2-d2ad4e06bfb9"/>
    <xsd:import namespace="023df2c4-e685-49fc-93ff-3aa772d9a1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a7407-6d1d-479f-bbf2-d2ad4e06bf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750bc0a-c202-48d9-b692-d20e8514b33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3df2c4-e685-49fc-93ff-3aa772d9a1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b57aa4e-b984-44cf-9fe5-0a3a63ac32d6}" ma:internalName="TaxCatchAll" ma:showField="CatchAllData" ma:web="023df2c4-e685-49fc-93ff-3aa772d9a16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23df2c4-e685-49fc-93ff-3aa772d9a162" xsi:nil="true"/>
    <lcf76f155ced4ddcb4097134ff3c332f xmlns="a1da7407-6d1d-479f-bbf2-d2ad4e06bfb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81C886-D5BE-4ED7-8B8F-70F0D0558D88}">
  <ds:schemaRefs>
    <ds:schemaRef ds:uri="http://schemas.microsoft.com/sharepoint/v3/contenttype/forms"/>
  </ds:schemaRefs>
</ds:datastoreItem>
</file>

<file path=customXml/itemProps2.xml><?xml version="1.0" encoding="utf-8"?>
<ds:datastoreItem xmlns:ds="http://schemas.openxmlformats.org/officeDocument/2006/customXml" ds:itemID="{B9A5F321-4447-4176-9C5E-ADDFAA3AA8AD}"/>
</file>

<file path=customXml/itemProps3.xml><?xml version="1.0" encoding="utf-8"?>
<ds:datastoreItem xmlns:ds="http://schemas.openxmlformats.org/officeDocument/2006/customXml" ds:itemID="{B8166FDE-9BD8-4C5F-9633-8AF9B5528759}">
  <ds:schemaRefs>
    <ds:schemaRef ds:uri="http://schemas.microsoft.com/office/2006/metadata/properties"/>
    <ds:schemaRef ds:uri="http://schemas.microsoft.com/office/infopath/2007/PartnerControls"/>
    <ds:schemaRef ds:uri="023df2c4-e685-49fc-93ff-3aa772d9a162"/>
    <ds:schemaRef ds:uri="a1da7407-6d1d-479f-bbf2-d2ad4e06bfb9"/>
  </ds:schemaRefs>
</ds:datastoreItem>
</file>

<file path=docProps/app.xml><?xml version="1.0" encoding="utf-8"?>
<Properties xmlns="http://schemas.openxmlformats.org/officeDocument/2006/extended-properties" xmlns:vt="http://schemas.openxmlformats.org/officeDocument/2006/docPropsVTypes">
  <TotalTime>135</TotalTime>
  <Words>1062</Words>
  <Application>Microsoft Office PowerPoint</Application>
  <PresentationFormat>Laajakuva</PresentationFormat>
  <Paragraphs>208</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Open Sans</vt:lpstr>
      <vt:lpstr>Trebuchet MS</vt:lpstr>
      <vt:lpstr>2_ Black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Juha-Pekka Honkanen</dc:creator>
  <cp:lastModifiedBy>Juha-Pekka Honkanen</cp:lastModifiedBy>
  <cp:revision>5</cp:revision>
  <dcterms:created xsi:type="dcterms:W3CDTF">2023-09-07T08:05:52Z</dcterms:created>
  <dcterms:modified xsi:type="dcterms:W3CDTF">2023-11-21T15:45:37Z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0x0101007421FC0678AF044080465E02C7CC2E69</vt:lpwstr>
  </property>
  <property fmtid="{D5CDD505-2E9C-101B-9397-08002B2CF9AE}" pid="3" name="MediaServiceImageTags">
    <vt:lpwstr/>
  </property>
</Properties>
</file>